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7" r:id="rId5"/>
    <p:sldId id="259" r:id="rId6"/>
    <p:sldId id="273" r:id="rId7"/>
    <p:sldId id="274" r:id="rId8"/>
    <p:sldId id="260" r:id="rId9"/>
    <p:sldId id="261" r:id="rId10"/>
    <p:sldId id="263" r:id="rId11"/>
    <p:sldId id="265" r:id="rId12"/>
    <p:sldId id="264" r:id="rId13"/>
    <p:sldId id="266" r:id="rId14"/>
    <p:sldId id="262" r:id="rId15"/>
    <p:sldId id="270" r:id="rId16"/>
    <p:sldId id="268" r:id="rId17"/>
    <p:sldId id="278" r:id="rId18"/>
    <p:sldId id="272" r:id="rId19"/>
    <p:sldId id="271" r:id="rId20"/>
    <p:sldId id="269" r:id="rId21"/>
    <p:sldId id="275"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BA273C27-5633-4833-8F34-0C4E2FA33B5B}" type="datetimeFigureOut">
              <a:rPr lang="en-US"/>
              <a:pPr>
                <a:defRPr/>
              </a:pPr>
              <a:t>11/3/2010</a:t>
            </a:fld>
            <a:endParaRPr lang="en-US" dirty="0">
              <a:solidFill>
                <a:srgbClr val="FFFFFF"/>
              </a:solidFill>
            </a:endParaRPr>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9FCB3E44-86D8-4761-B595-563EDA1C0BB5}" type="slidenum">
              <a:rPr lang="en-US"/>
              <a:pPr>
                <a:defRPr/>
              </a:pPr>
              <a:t>‹#›</a:t>
            </a:fld>
            <a:endParaRPr lang="en-US" dirty="0">
              <a:solidFill>
                <a:srgbClr val="FFFFFF"/>
              </a:solidFill>
            </a:endParaRPr>
          </a:p>
        </p:txBody>
      </p:sp>
      <p:sp>
        <p:nvSpPr>
          <p:cNvPr id="7" name="Footer Placeholder 11"/>
          <p:cNvSpPr>
            <a:spLocks noGrp="1"/>
          </p:cNvSpPr>
          <p:nvPr>
            <p:ph type="ftr" sz="quarter" idx="12"/>
          </p:nvPr>
        </p:nvSpPr>
        <p:spPr>
          <a:xfrm>
            <a:off x="1600200" y="6508750"/>
            <a:ext cx="3906838" cy="274638"/>
          </a:xfrm>
        </p:spPr>
        <p:txBody>
          <a:bodyPr vert="horz" rtlCol="0"/>
          <a:lstStyle>
            <a:lvl1pPr>
              <a:defRPr sz="1300">
                <a:solidFill>
                  <a:srgbClr val="FFFFFF"/>
                </a:solidFill>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2CCAF9EB-A8CD-49F1-9855-F1C35ED63350}" type="datetimeFigureOut">
              <a:rPr lang="en-US"/>
              <a:pPr>
                <a:defRPr/>
              </a:pPr>
              <a:t>11/3/2010</a:t>
            </a:fld>
            <a:endParaRPr lang="en-US"/>
          </a:p>
        </p:txBody>
      </p:sp>
      <p:sp>
        <p:nvSpPr>
          <p:cNvPr id="5" name="Footer Placeholder 4"/>
          <p:cNvSpPr>
            <a:spLocks noGrp="1"/>
          </p:cNvSpPr>
          <p:nvPr>
            <p:ph type="ftr" sz="quarter" idx="11"/>
          </p:nvPr>
        </p:nvSpPr>
        <p:spPr/>
        <p:txBody>
          <a:bodyPr/>
          <a:lstStyle>
            <a:lvl1pPr>
              <a:defRPr sz="1300">
                <a:solidFill>
                  <a:schemeClr val="bg2">
                    <a:tint val="60000"/>
                    <a:satMod val="155000"/>
                  </a:schemeClr>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67E83839-4D23-485D-B0C5-21437A60FF2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fld id="{3965B0B9-C056-4941-8C98-32B171F26D80}" type="datetimeFigureOut">
              <a:rPr lang="en-US"/>
              <a:pPr>
                <a:defRPr/>
              </a:pPr>
              <a:t>11/3/2010</a:t>
            </a:fld>
            <a:endParaRPr lang="en-US" dirty="0"/>
          </a:p>
        </p:txBody>
      </p:sp>
      <p:sp>
        <p:nvSpPr>
          <p:cNvPr id="5" name="Footer Placeholder 4"/>
          <p:cNvSpPr>
            <a:spLocks noGrp="1"/>
          </p:cNvSpPr>
          <p:nvPr>
            <p:ph type="ftr" sz="quarter" idx="11"/>
          </p:nvPr>
        </p:nvSpPr>
        <p:spPr/>
        <p:txBody>
          <a:bodyPr/>
          <a:lstStyle>
            <a:lvl1pPr>
              <a:defRPr sz="1300">
                <a:solidFill>
                  <a:schemeClr val="bg2">
                    <a:tint val="60000"/>
                    <a:satMod val="155000"/>
                  </a:schemeClr>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B4AA51FB-3251-4155-AE56-5FAC83E3FE3F}" type="slidenum">
              <a:rPr lang="en-US"/>
              <a:pPr>
                <a:defRPr/>
              </a:pPr>
              <a:t>‹#›</a:t>
            </a:fld>
            <a:endParaRPr lang="en-US"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DF0ED666-4896-44D7-A4B9-A818123E6483}" type="datetimeFigureOut">
              <a:rPr lang="en-US"/>
              <a:pPr>
                <a:defRPr/>
              </a:pPr>
              <a:t>11/3/2010</a:t>
            </a:fld>
            <a:endParaRPr lang="en-US"/>
          </a:p>
        </p:txBody>
      </p:sp>
      <p:sp>
        <p:nvSpPr>
          <p:cNvPr id="6" name="Footer Placeholder 4"/>
          <p:cNvSpPr>
            <a:spLocks noGrp="1"/>
          </p:cNvSpPr>
          <p:nvPr>
            <p:ph type="ftr" sz="quarter" idx="11"/>
          </p:nvPr>
        </p:nvSpPr>
        <p:spPr/>
        <p:txBody>
          <a:bodyPr/>
          <a:lstStyle>
            <a:lvl1pPr>
              <a:defRPr sz="1300">
                <a:solidFill>
                  <a:schemeClr val="bg2">
                    <a:tint val="60000"/>
                    <a:satMod val="155000"/>
                  </a:schemeClr>
                </a:solidFill>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D800C53E-179D-4B54-8EF3-D7D28F9A08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1A0779CA-E657-4F05-BE6A-05906B8B4160}" type="datetimeFigureOut">
              <a:rPr lang="en-US"/>
              <a:pPr>
                <a:defRPr/>
              </a:pPr>
              <a:t>11/3/2010</a:t>
            </a:fld>
            <a:endParaRPr lang="en-US">
              <a:solidFill>
                <a:schemeClr val="tx2"/>
              </a:solidFill>
            </a:endParaRPr>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C92D5F33-13DB-4CBB-B321-072465088F18}"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sz="1300"/>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288D1DF2-4C2E-430B-8377-DEB2DC27DAA4}" type="datetimeFigureOut">
              <a:rPr lang="en-US"/>
              <a:pPr>
                <a:defRPr/>
              </a:pPr>
              <a:t>11/3/2010</a:t>
            </a:fld>
            <a:endParaRPr lang="en-US"/>
          </a:p>
        </p:txBody>
      </p:sp>
      <p:sp>
        <p:nvSpPr>
          <p:cNvPr id="7" name="Footer Placeholder 5"/>
          <p:cNvSpPr>
            <a:spLocks noGrp="1"/>
          </p:cNvSpPr>
          <p:nvPr>
            <p:ph type="ftr" sz="quarter" idx="11"/>
          </p:nvPr>
        </p:nvSpPr>
        <p:spPr/>
        <p:txBody>
          <a:bodyPr/>
          <a:lstStyle>
            <a:lvl1pPr>
              <a:defRPr sz="1300">
                <a:solidFill>
                  <a:schemeClr val="bg2">
                    <a:tint val="60000"/>
                    <a:satMod val="155000"/>
                  </a:schemeClr>
                </a:solidFill>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AD424E99-A5A2-467B-AE6F-5F45B02622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124E415E-020E-4155-A2D5-26781968B220}" type="datetimeFigureOut">
              <a:rPr lang="en-US"/>
              <a:pPr>
                <a:defRPr/>
              </a:pPr>
              <a:t>11/3/2010</a:t>
            </a:fld>
            <a:endParaRPr lang="en-US"/>
          </a:p>
        </p:txBody>
      </p:sp>
      <p:sp>
        <p:nvSpPr>
          <p:cNvPr id="10" name="Footer Placeholder 7"/>
          <p:cNvSpPr>
            <a:spLocks noGrp="1"/>
          </p:cNvSpPr>
          <p:nvPr>
            <p:ph type="ftr" sz="quarter" idx="11"/>
          </p:nvPr>
        </p:nvSpPr>
        <p:spPr/>
        <p:txBody>
          <a:bodyPr/>
          <a:lstStyle>
            <a:lvl1pPr>
              <a:defRPr sz="1300">
                <a:solidFill>
                  <a:schemeClr val="bg2">
                    <a:tint val="60000"/>
                    <a:satMod val="155000"/>
                  </a:schemeClr>
                </a:solidFill>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C81696A5-ADFC-42A5-8D8C-D4A63D9E62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4AEFAD2C-7A90-4A76-AF0E-EAE1DF514AB5}" type="datetimeFigureOut">
              <a:rPr lang="en-US"/>
              <a:pPr>
                <a:defRPr/>
              </a:pPr>
              <a:t>11/3/2010</a:t>
            </a:fld>
            <a:endParaRPr lang="en-US"/>
          </a:p>
        </p:txBody>
      </p:sp>
      <p:sp>
        <p:nvSpPr>
          <p:cNvPr id="5" name="Footer Placeholder 3"/>
          <p:cNvSpPr>
            <a:spLocks noGrp="1"/>
          </p:cNvSpPr>
          <p:nvPr>
            <p:ph type="ftr" sz="quarter" idx="11"/>
          </p:nvPr>
        </p:nvSpPr>
        <p:spPr/>
        <p:txBody>
          <a:bodyPr/>
          <a:lstStyle>
            <a:lvl1pPr>
              <a:defRPr sz="1300">
                <a:solidFill>
                  <a:schemeClr val="bg2">
                    <a:tint val="60000"/>
                    <a:satMod val="155000"/>
                  </a:schemeClr>
                </a:solidFill>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306585B5-ABC6-4175-8A36-FB0EDC7204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extLst/>
          </a:lstStyle>
          <a:p>
            <a:pPr>
              <a:defRPr/>
            </a:pPr>
            <a:fld id="{CB615499-D862-458B-899D-3AC661050A88}" type="datetimeFigureOut">
              <a:rPr lang="en-US"/>
              <a:pPr>
                <a:defRPr/>
              </a:pPr>
              <a:t>11/3/2010</a:t>
            </a:fld>
            <a:endParaRPr lang="en-US" dirty="0">
              <a:solidFill>
                <a:schemeClr val="tx2"/>
              </a:solidFill>
            </a:endParaRPr>
          </a:p>
        </p:txBody>
      </p:sp>
      <p:sp>
        <p:nvSpPr>
          <p:cNvPr id="3" name="Footer Placeholder 2"/>
          <p:cNvSpPr>
            <a:spLocks noGrp="1"/>
          </p:cNvSpPr>
          <p:nvPr>
            <p:ph type="ftr" sz="quarter" idx="11"/>
          </p:nvPr>
        </p:nvSpPr>
        <p:spPr/>
        <p:txBody>
          <a:bodyPr/>
          <a:lstStyle>
            <a:lvl1pPr>
              <a:defRPr sz="1300"/>
            </a:lvl1pPr>
            <a:extLst/>
          </a:lstStyle>
          <a:p>
            <a:pPr>
              <a:defRPr/>
            </a:pPr>
            <a:endParaRPr lang="en-US"/>
          </a:p>
        </p:txBody>
      </p:sp>
      <p:sp>
        <p:nvSpPr>
          <p:cNvPr id="4" name="Slide Number Placeholder 3"/>
          <p:cNvSpPr>
            <a:spLocks noGrp="1"/>
          </p:cNvSpPr>
          <p:nvPr>
            <p:ph type="sldNum" sz="quarter" idx="12"/>
          </p:nvPr>
        </p:nvSpPr>
        <p:spPr/>
        <p:txBody>
          <a:bodyPr/>
          <a:lstStyle>
            <a:lvl1pPr>
              <a:defRPr/>
            </a:lvl1pPr>
            <a:extLst/>
          </a:lstStyle>
          <a:p>
            <a:pPr>
              <a:defRPr/>
            </a:pPr>
            <a:fld id="{33608AB6-B280-4ACB-A856-879EEDFCCCA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2727E8F4-3DB4-44EB-B425-B7F5935A2F10}" type="datetimeFigureOut">
              <a:rPr lang="en-US"/>
              <a:pPr>
                <a:defRPr/>
              </a:pPr>
              <a:t>11/3/2010</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A0C06E5E-8523-4A52-ACA4-972740AA65FA}"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sz="1300">
                <a:solidFill>
                  <a:schemeClr val="bg2">
                    <a:tint val="60000"/>
                    <a:satMod val="155000"/>
                  </a:schemeClr>
                </a:solidFill>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8AEDB44F-53E8-4EBA-81E0-5907350784A1}" type="datetimeFigureOut">
              <a:rPr lang="en-US"/>
              <a:pPr>
                <a:defRPr/>
              </a:pPr>
              <a:t>11/3/2010</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CD50028D-D1D0-400D-86B4-288567E4C394}"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sz="1300">
                <a:solidFill>
                  <a:schemeClr val="bg2">
                    <a:tint val="60000"/>
                    <a:satMod val="155000"/>
                  </a:schemeClr>
                </a:solidFill>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000" dirty="0">
                <a:solidFill>
                  <a:schemeClr val="tx2"/>
                </a:solidFill>
                <a:latin typeface="+mn-lt"/>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smtClean="0">
                <a:solidFill>
                  <a:schemeClr val="bg2">
                    <a:tint val="60000"/>
                    <a:satMod val="155000"/>
                  </a:schemeClr>
                </a:solidFill>
                <a:latin typeface="+mn-lt"/>
              </a:defRPr>
            </a:lvl1pPr>
            <a:extLst/>
          </a:lstStyle>
          <a:p>
            <a:pPr>
              <a:defRPr/>
            </a:pPr>
            <a:fld id="{06923D9E-DC56-4A26-8CC9-294DFB12A38A}" type="datetimeFigureOut">
              <a:rPr lang="en-US"/>
              <a:pPr>
                <a:defRPr/>
              </a:pPr>
              <a:t>11/3/2010</a:t>
            </a:fld>
            <a:endParaRPr lang="en-US" sz="1000" dirty="0">
              <a:solidFill>
                <a:schemeClr val="tx2"/>
              </a:solidFill>
            </a:endParaRPr>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smtClean="0">
                <a:solidFill>
                  <a:schemeClr val="tx2">
                    <a:shade val="90000"/>
                  </a:schemeClr>
                </a:solidFill>
                <a:effectLst/>
                <a:latin typeface="+mn-lt"/>
              </a:defRPr>
            </a:lvl1pPr>
            <a:extLst/>
          </a:lstStyle>
          <a:p>
            <a:pPr>
              <a:defRPr/>
            </a:pPr>
            <a:fld id="{FE075376-469E-4DA9-A69D-1EDA26883CCA}" type="slidenum">
              <a:rPr lang="en-US"/>
              <a:pPr>
                <a:defRPr/>
              </a:pPr>
              <a:t>‹#›</a:t>
            </a:fld>
            <a:endParaRPr lang="en-US" sz="1100" dirty="0">
              <a:solidFill>
                <a:schemeClr val="tx2"/>
              </a:solidFill>
            </a:endParaRPr>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marL="53975" indent="-53975" algn="r" rtl="0" fontAlgn="base">
        <a:spcBef>
          <a:spcPct val="0"/>
        </a:spcBef>
        <a:spcAft>
          <a:spcPct val="0"/>
        </a:spcAft>
        <a:defRPr sz="4600" kern="1200">
          <a:solidFill>
            <a:srgbClr val="BBFAFF"/>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BBFAFF"/>
          </a:solidFill>
          <a:latin typeface="Rockwell" pitchFamily="18" charset="0"/>
        </a:defRPr>
      </a:lvl2pPr>
      <a:lvl3pPr marL="53975" indent="-53975" algn="r" rtl="0" fontAlgn="base">
        <a:spcBef>
          <a:spcPct val="0"/>
        </a:spcBef>
        <a:spcAft>
          <a:spcPct val="0"/>
        </a:spcAft>
        <a:defRPr sz="4600">
          <a:solidFill>
            <a:srgbClr val="BBFAFF"/>
          </a:solidFill>
          <a:latin typeface="Rockwell" pitchFamily="18" charset="0"/>
        </a:defRPr>
      </a:lvl3pPr>
      <a:lvl4pPr marL="53975" indent="-53975" algn="r" rtl="0" fontAlgn="base">
        <a:spcBef>
          <a:spcPct val="0"/>
        </a:spcBef>
        <a:spcAft>
          <a:spcPct val="0"/>
        </a:spcAft>
        <a:defRPr sz="4600">
          <a:solidFill>
            <a:srgbClr val="BBFAFF"/>
          </a:solidFill>
          <a:latin typeface="Rockwell" pitchFamily="18" charset="0"/>
        </a:defRPr>
      </a:lvl4pPr>
      <a:lvl5pPr marL="53975" indent="-53975" algn="r" rtl="0" fontAlgn="base">
        <a:spcBef>
          <a:spcPct val="0"/>
        </a:spcBef>
        <a:spcAft>
          <a:spcPct val="0"/>
        </a:spcAft>
        <a:defRPr sz="4600">
          <a:solidFill>
            <a:srgbClr val="BBFAFF"/>
          </a:solidFill>
          <a:latin typeface="Rockwell" pitchFamily="18" charset="0"/>
        </a:defRPr>
      </a:lvl5pPr>
      <a:lvl6pPr marL="511175" indent="-53975" algn="r" rtl="0" fontAlgn="base">
        <a:spcBef>
          <a:spcPct val="0"/>
        </a:spcBef>
        <a:spcAft>
          <a:spcPct val="0"/>
        </a:spcAft>
        <a:defRPr sz="4600">
          <a:solidFill>
            <a:srgbClr val="BBFAFF"/>
          </a:solidFill>
          <a:latin typeface="Rockwell" pitchFamily="18" charset="0"/>
        </a:defRPr>
      </a:lvl6pPr>
      <a:lvl7pPr marL="968375" indent="-53975" algn="r" rtl="0" fontAlgn="base">
        <a:spcBef>
          <a:spcPct val="0"/>
        </a:spcBef>
        <a:spcAft>
          <a:spcPct val="0"/>
        </a:spcAft>
        <a:defRPr sz="4600">
          <a:solidFill>
            <a:srgbClr val="BBFAFF"/>
          </a:solidFill>
          <a:latin typeface="Rockwell" pitchFamily="18" charset="0"/>
        </a:defRPr>
      </a:lvl7pPr>
      <a:lvl8pPr marL="1425575" indent="-53975" algn="r" rtl="0" fontAlgn="base">
        <a:spcBef>
          <a:spcPct val="0"/>
        </a:spcBef>
        <a:spcAft>
          <a:spcPct val="0"/>
        </a:spcAft>
        <a:defRPr sz="4600">
          <a:solidFill>
            <a:srgbClr val="BBFAFF"/>
          </a:solidFill>
          <a:latin typeface="Rockwell" pitchFamily="18" charset="0"/>
        </a:defRPr>
      </a:lvl8pPr>
      <a:lvl9pPr marL="1882775" indent="-53975" algn="r" rtl="0" fontAlgn="base">
        <a:spcBef>
          <a:spcPct val="0"/>
        </a:spcBef>
        <a:spcAft>
          <a:spcPct val="0"/>
        </a:spcAft>
        <a:defRPr sz="4600">
          <a:solidFill>
            <a:srgbClr val="BBFAFF"/>
          </a:solidFill>
          <a:latin typeface="Rockwell"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0BD0D9"/>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0BD0D9"/>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0BD0D9"/>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hyperlink" Target="http://theelearningcoach.com/elearning_design/rules-for-multiple-choice-questions/" TargetMode="External"/><Relationship Id="rId2" Type="http://schemas.openxmlformats.org/officeDocument/2006/relationships/hyperlink" Target="https://testing.byu.edu/info/handbooks/14%20Rules%20for%20Writing%20Multiple-Choice%20Questions.pdf" TargetMode="External"/><Relationship Id="rId1" Type="http://schemas.openxmlformats.org/officeDocument/2006/relationships/slideLayout" Target="../slideLayouts/slideLayout2.xml"/><Relationship Id="rId5" Type="http://schemas.openxmlformats.org/officeDocument/2006/relationships/hyperlink" Target="http://edorigami.wikispaces.com/Bloom's+-+Evaluating" TargetMode="External"/><Relationship Id="rId4" Type="http://schemas.openxmlformats.org/officeDocument/2006/relationships/hyperlink" Target="http://edorigami.wikispaces.com/file/view/Blooms+and+assessment+2.1.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images.google.com/" TargetMode="External"/><Relationship Id="rId2" Type="http://schemas.openxmlformats.org/officeDocument/2006/relationships/hyperlink" Target="http://pics4learn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wnyric.org/csl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learnnc.org/lp/media/articles/bloom0405-3/bloompix.html" TargetMode="External"/><Relationship Id="rId1" Type="http://schemas.openxmlformats.org/officeDocument/2006/relationships/slideLayout" Target="../slideLayouts/slideLayout2.xml"/><Relationship Id="rId4" Type="http://schemas.openxmlformats.org/officeDocument/2006/relationships/hyperlink" Target="http://images.google.com/imgres?imgurl=http://memory.loc.gov/ammem/today/images/0820brboys.gif&amp;imgrefurl=http://memory.loc.gov/ammem/today/aug20.html&amp;usg=__gU6kWQwYGyQByrVkY5ZvjU1fb8E=&amp;h=150&amp;w=123&amp;sz=20&amp;hl=en&amp;start=3&amp;zoom=1&amp;itbs=1&amp;tbnid=Ly_TBPC3hbGILM:&amp;tb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officeport.com/edu/bloomq.htm" TargetMode="External"/><Relationship Id="rId2" Type="http://schemas.openxmlformats.org/officeDocument/2006/relationships/hyperlink" Target="http://www.teachers.ash.org.au/researchskills/Dalton.htm#Comprehension" TargetMode="External"/><Relationship Id="rId1" Type="http://schemas.openxmlformats.org/officeDocument/2006/relationships/slideLayout" Target="../slideLayouts/slideLayout2.xml"/><Relationship Id="rId4" Type="http://schemas.openxmlformats.org/officeDocument/2006/relationships/hyperlink" Target="http://www.teachervision.fen.com/teaching-methods/curriculum-planning/2171.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blog.360.yahoo.com/blog-LT4JfBswaK2GzvYEJSp8f1Zh?p=34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914400"/>
            <a:ext cx="6172200" cy="1039368"/>
          </a:xfrm>
        </p:spPr>
        <p:txBody>
          <a:bodyPr>
            <a:normAutofit fontScale="90000"/>
          </a:bodyPr>
          <a:lstStyle/>
          <a:p>
            <a:pPr indent="0" algn="ctr" fontAlgn="auto">
              <a:spcAft>
                <a:spcPts val="0"/>
              </a:spcAft>
              <a:defRPr/>
            </a:pPr>
            <a:r>
              <a:rPr lang="en-US" sz="8000" dirty="0" smtClean="0">
                <a:solidFill>
                  <a:schemeClr val="tx2">
                    <a:tint val="100000"/>
                    <a:shade val="90000"/>
                    <a:satMod val="250000"/>
                    <a:alpha val="100000"/>
                  </a:schemeClr>
                </a:solidFill>
              </a:rPr>
              <a:t>HOTS</a:t>
            </a:r>
            <a:r>
              <a:rPr lang="en-US" sz="7200" dirty="0" smtClean="0">
                <a:solidFill>
                  <a:schemeClr val="tx2">
                    <a:tint val="100000"/>
                    <a:shade val="90000"/>
                    <a:satMod val="250000"/>
                    <a:alpha val="100000"/>
                  </a:schemeClr>
                </a:solidFill>
              </a:rPr>
              <a:t/>
            </a:r>
            <a:br>
              <a:rPr lang="en-US" sz="7200" dirty="0" smtClean="0">
                <a:solidFill>
                  <a:schemeClr val="tx2">
                    <a:tint val="100000"/>
                    <a:shade val="90000"/>
                    <a:satMod val="250000"/>
                    <a:alpha val="100000"/>
                  </a:schemeClr>
                </a:solidFill>
              </a:rPr>
            </a:br>
            <a:r>
              <a:rPr lang="en-US" sz="2200" dirty="0" smtClean="0">
                <a:solidFill>
                  <a:schemeClr val="tx2">
                    <a:tint val="100000"/>
                    <a:shade val="90000"/>
                    <a:satMod val="250000"/>
                    <a:alpha val="100000"/>
                  </a:schemeClr>
                </a:solidFill>
              </a:rPr>
              <a:t>Higher Order Thinking Skills</a:t>
            </a:r>
            <a:endParaRPr lang="en-US" sz="2200" dirty="0">
              <a:solidFill>
                <a:schemeClr val="tx2">
                  <a:tint val="100000"/>
                  <a:shade val="90000"/>
                  <a:satMod val="250000"/>
                  <a:alpha val="100000"/>
                </a:schemeClr>
              </a:solidFill>
            </a:endParaRPr>
          </a:p>
        </p:txBody>
      </p:sp>
      <p:sp>
        <p:nvSpPr>
          <p:cNvPr id="13315" name="Subtitle 3"/>
          <p:cNvSpPr>
            <a:spLocks noGrp="1"/>
          </p:cNvSpPr>
          <p:nvPr>
            <p:ph type="subTitle" idx="1"/>
          </p:nvPr>
        </p:nvSpPr>
        <p:spPr>
          <a:xfrm>
            <a:off x="2209800" y="3657600"/>
            <a:ext cx="5114925" cy="1101725"/>
          </a:xfrm>
        </p:spPr>
        <p:txBody>
          <a:bodyPr>
            <a:spAutoFit/>
          </a:bodyPr>
          <a:lstStyle/>
          <a:p>
            <a:pPr algn="ctr">
              <a:spcBef>
                <a:spcPct val="0"/>
              </a:spcBef>
            </a:pPr>
            <a:r>
              <a:rPr lang="en-US" b="1" smtClean="0"/>
              <a:t>Sean Christopher</a:t>
            </a:r>
          </a:p>
          <a:p>
            <a:pPr algn="ctr">
              <a:spcBef>
                <a:spcPct val="0"/>
              </a:spcBef>
            </a:pPr>
            <a:r>
              <a:rPr lang="en-US" smtClean="0"/>
              <a:t>Technology Coordinator, Erie </a:t>
            </a:r>
            <a:r>
              <a:rPr lang="en-US" smtClean="0">
                <a:latin typeface="Albertus MT" pitchFamily="18" charset="0"/>
              </a:rPr>
              <a:t>1</a:t>
            </a:r>
            <a:r>
              <a:rPr lang="en-US" smtClean="0"/>
              <a:t> BOCES</a:t>
            </a:r>
          </a:p>
          <a:p>
            <a:pPr algn="ctr">
              <a:spcBef>
                <a:spcPct val="0"/>
              </a:spcBef>
            </a:pPr>
            <a:r>
              <a:rPr lang="en-US" smtClean="0">
                <a:latin typeface="Albertus MT" pitchFamily="18" charset="0"/>
              </a:rPr>
              <a:t>SChristopher@e1b.org</a:t>
            </a:r>
            <a:r>
              <a:rPr lang="en-US" smtClean="0"/>
              <a:t> </a:t>
            </a:r>
          </a:p>
        </p:txBody>
      </p:sp>
      <p:pic>
        <p:nvPicPr>
          <p:cNvPr id="13316" name="Picture 3" descr="C:\Documents and Settings\new\Local Settings\Temporary Internet Files\Content.IE5\UWMPBR6G\MC900187587[1].wmf"/>
          <p:cNvPicPr>
            <a:picLocks noChangeAspect="1" noChangeArrowheads="1"/>
          </p:cNvPicPr>
          <p:nvPr/>
        </p:nvPicPr>
        <p:blipFill>
          <a:blip r:embed="rId2" cstate="print"/>
          <a:srcRect/>
          <a:stretch>
            <a:fillRect/>
          </a:stretch>
        </p:blipFill>
        <p:spPr bwMode="auto">
          <a:xfrm>
            <a:off x="6096000" y="457200"/>
            <a:ext cx="1544638" cy="1817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239000" cy="701040"/>
          </a:xfrm>
        </p:spPr>
        <p:txBody>
          <a:bodyPr>
            <a:noAutofit/>
          </a:bodyPr>
          <a:lstStyle/>
          <a:p>
            <a:pPr marL="54864" indent="0" algn="ctr" fontAlgn="auto">
              <a:spcAft>
                <a:spcPts val="0"/>
              </a:spcAft>
              <a:defRPr/>
            </a:pPr>
            <a:r>
              <a:rPr lang="en-US" sz="4400" dirty="0" smtClean="0">
                <a:solidFill>
                  <a:schemeClr val="tx2">
                    <a:tint val="100000"/>
                    <a:shade val="90000"/>
                    <a:satMod val="250000"/>
                    <a:alpha val="100000"/>
                  </a:schemeClr>
                </a:solidFill>
              </a:rPr>
              <a:t>Application</a:t>
            </a:r>
            <a:br>
              <a:rPr lang="en-US" sz="4400" dirty="0" smtClean="0">
                <a:solidFill>
                  <a:schemeClr val="tx2">
                    <a:tint val="100000"/>
                    <a:shade val="90000"/>
                    <a:satMod val="250000"/>
                    <a:alpha val="100000"/>
                  </a:schemeClr>
                </a:solidFill>
              </a:rPr>
            </a:br>
            <a:r>
              <a:rPr lang="en-US" sz="1800" dirty="0" smtClean="0">
                <a:solidFill>
                  <a:schemeClr val="tx2">
                    <a:tint val="100000"/>
                    <a:shade val="90000"/>
                    <a:satMod val="250000"/>
                    <a:alpha val="100000"/>
                  </a:schemeClr>
                </a:solidFill>
              </a:rPr>
              <a:t>Put to use</a:t>
            </a:r>
            <a:endParaRPr lang="en-US" sz="44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1066800" y="1524000"/>
            <a:ext cx="7239000" cy="752475"/>
          </a:xfrm>
        </p:spPr>
        <p:style>
          <a:lnRef idx="1">
            <a:schemeClr val="accent5"/>
          </a:lnRef>
          <a:fillRef idx="3">
            <a:schemeClr val="accent5"/>
          </a:fillRef>
          <a:effectRef idx="2">
            <a:schemeClr val="accent5"/>
          </a:effectRef>
          <a:fontRef idx="minor">
            <a:schemeClr val="lt1"/>
          </a:fontRef>
        </p:style>
        <p:txBody>
          <a:bodyPr>
            <a:normAutofit/>
          </a:bodyPr>
          <a:lstStyle/>
          <a:p>
            <a:pPr algn="ctr" fontAlgn="auto">
              <a:spcBef>
                <a:spcPct val="50000"/>
              </a:spcBef>
              <a:spcAft>
                <a:spcPts val="0"/>
              </a:spcAft>
              <a:buFont typeface="Wingdings 2"/>
              <a:buNone/>
              <a:defRPr/>
            </a:pPr>
            <a:r>
              <a:rPr lang="en-US" sz="2000" dirty="0" smtClean="0">
                <a:solidFill>
                  <a:srgbClr val="FFFF00"/>
                </a:solidFill>
                <a:latin typeface="Tahoma" pitchFamily="34" charset="0"/>
              </a:rPr>
              <a:t>Solving problems by applying acquired knowledge, facts, and techniques in a different situation.</a:t>
            </a:r>
          </a:p>
          <a:p>
            <a:pPr fontAlgn="auto">
              <a:spcBef>
                <a:spcPts val="0"/>
              </a:spcBef>
              <a:spcAft>
                <a:spcPts val="0"/>
              </a:spcAft>
              <a:buFont typeface="Wingdings 2"/>
              <a:buNone/>
              <a:defRPr/>
            </a:pPr>
            <a:endParaRPr lang="en-US" dirty="0"/>
          </a:p>
        </p:txBody>
      </p:sp>
      <p:sp>
        <p:nvSpPr>
          <p:cNvPr id="4" name="Rectangle 3"/>
          <p:cNvSpPr txBox="1">
            <a:spLocks noChangeArrowheads="1"/>
          </p:cNvSpPr>
          <p:nvPr/>
        </p:nvSpPr>
        <p:spPr>
          <a:xfrm>
            <a:off x="1524000" y="2743200"/>
            <a:ext cx="1676400" cy="1905000"/>
          </a:xfrm>
          <a:prstGeom prst="rect">
            <a:avLst/>
          </a:prstGeom>
        </p:spPr>
        <p:txBody>
          <a:bodyPr>
            <a:normAutofit lnSpcReduction="10000"/>
          </a:bodyPr>
          <a:lstStyle/>
          <a:p>
            <a:pPr marL="274320" indent="-274320" fontAlgn="auto">
              <a:spcBef>
                <a:spcPts val="600"/>
              </a:spcBef>
              <a:spcAft>
                <a:spcPts val="0"/>
              </a:spcAft>
              <a:buClr>
                <a:schemeClr val="tx2"/>
              </a:buClr>
              <a:buSzPct val="73000"/>
              <a:buFont typeface="Wingdings 2"/>
              <a:buChar char=""/>
              <a:defRPr/>
            </a:pPr>
            <a:r>
              <a:rPr lang="en-US" sz="2000" b="1" dirty="0">
                <a:latin typeface="Architect"/>
              </a:rPr>
              <a:t>Apply</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Construct</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Model</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Use</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Practice</a:t>
            </a:r>
          </a:p>
        </p:txBody>
      </p:sp>
      <p:sp>
        <p:nvSpPr>
          <p:cNvPr id="22533" name="Rectangle 4"/>
          <p:cNvSpPr>
            <a:spLocks noChangeArrowheads="1"/>
          </p:cNvSpPr>
          <p:nvPr/>
        </p:nvSpPr>
        <p:spPr bwMode="auto">
          <a:xfrm>
            <a:off x="4343400" y="2743200"/>
            <a:ext cx="2133600" cy="1981200"/>
          </a:xfrm>
          <a:prstGeom prst="rect">
            <a:avLst/>
          </a:prstGeom>
          <a:noFill/>
          <a:ln w="9525">
            <a:noFill/>
            <a:miter lim="800000"/>
            <a:headEnd/>
            <a:tailEnd/>
          </a:ln>
        </p:spPr>
        <p:txBody>
          <a:bodyPr/>
          <a:lstStyle/>
          <a:p>
            <a:pPr marL="342900" indent="-342900">
              <a:spcBef>
                <a:spcPct val="20000"/>
              </a:spcBef>
              <a:buSzPct val="80000"/>
              <a:buFontTx/>
              <a:buBlip>
                <a:blip r:embed="rId2"/>
              </a:buBlip>
            </a:pPr>
            <a:r>
              <a:rPr lang="en-US" sz="2000" b="1">
                <a:latin typeface="Architect"/>
              </a:rPr>
              <a:t>Dramatize</a:t>
            </a:r>
          </a:p>
          <a:p>
            <a:pPr marL="342900" indent="-342900">
              <a:spcBef>
                <a:spcPct val="20000"/>
              </a:spcBef>
              <a:buSzPct val="80000"/>
              <a:buFontTx/>
              <a:buBlip>
                <a:blip r:embed="rId2"/>
              </a:buBlip>
            </a:pPr>
            <a:r>
              <a:rPr lang="en-US" sz="2000" b="1">
                <a:latin typeface="Architect"/>
              </a:rPr>
              <a:t>Restructure</a:t>
            </a:r>
          </a:p>
          <a:p>
            <a:pPr marL="342900" indent="-342900">
              <a:spcBef>
                <a:spcPct val="20000"/>
              </a:spcBef>
              <a:buSzPct val="80000"/>
              <a:buFontTx/>
              <a:buBlip>
                <a:blip r:embed="rId2"/>
              </a:buBlip>
            </a:pPr>
            <a:r>
              <a:rPr lang="en-US" sz="2000" b="1">
                <a:latin typeface="Architect"/>
              </a:rPr>
              <a:t>Simulate</a:t>
            </a:r>
          </a:p>
          <a:p>
            <a:pPr marL="342900" indent="-342900">
              <a:spcBef>
                <a:spcPct val="20000"/>
              </a:spcBef>
              <a:buSzPct val="80000"/>
              <a:buFontTx/>
              <a:buBlip>
                <a:blip r:embed="rId2"/>
              </a:buBlip>
            </a:pPr>
            <a:r>
              <a:rPr lang="en-US" sz="2000" b="1">
                <a:latin typeface="Architect"/>
              </a:rPr>
              <a:t>Translate</a:t>
            </a:r>
          </a:p>
          <a:p>
            <a:pPr marL="342900" indent="-342900">
              <a:spcBef>
                <a:spcPct val="20000"/>
              </a:spcBef>
              <a:buSzPct val="80000"/>
              <a:buFontTx/>
              <a:buBlip>
                <a:blip r:embed="rId2"/>
              </a:buBlip>
            </a:pPr>
            <a:r>
              <a:rPr lang="en-US" sz="2000" b="1">
                <a:latin typeface="Architect"/>
              </a:rPr>
              <a:t>Experiment</a:t>
            </a:r>
          </a:p>
        </p:txBody>
      </p:sp>
      <p:sp>
        <p:nvSpPr>
          <p:cNvPr id="22534" name="TextBox 5"/>
          <p:cNvSpPr txBox="1">
            <a:spLocks noChangeArrowheads="1"/>
          </p:cNvSpPr>
          <p:nvPr/>
        </p:nvSpPr>
        <p:spPr bwMode="auto">
          <a:xfrm>
            <a:off x="838200" y="4800600"/>
            <a:ext cx="7543800" cy="1570038"/>
          </a:xfrm>
          <a:prstGeom prst="rect">
            <a:avLst/>
          </a:prstGeom>
          <a:noFill/>
          <a:ln w="9525">
            <a:noFill/>
            <a:miter lim="800000"/>
            <a:headEnd/>
            <a:tailEnd/>
          </a:ln>
        </p:spPr>
        <p:txBody>
          <a:bodyPr>
            <a:spAutoFit/>
          </a:bodyPr>
          <a:lstStyle/>
          <a:p>
            <a:pPr marL="571500" indent="-571500" algn="ctr" eaLnBrk="0" hangingPunct="0"/>
            <a:r>
              <a:rPr lang="en-US" sz="1600">
                <a:latin typeface="Rockwell" pitchFamily="18" charset="0"/>
              </a:rPr>
              <a:t>If you were one of the characters, what would you do….. ?</a:t>
            </a:r>
          </a:p>
          <a:p>
            <a:pPr marL="571500" indent="-571500" algn="ctr" eaLnBrk="0" hangingPunct="0"/>
            <a:r>
              <a:rPr lang="en-US" sz="1600">
                <a:latin typeface="Rockwell" pitchFamily="18" charset="0"/>
              </a:rPr>
              <a:t>What would result if….. ?</a:t>
            </a:r>
          </a:p>
          <a:p>
            <a:pPr marL="571500" indent="-571500" algn="ctr" eaLnBrk="0" hangingPunct="0"/>
            <a:r>
              <a:rPr lang="en-US" sz="1600">
                <a:latin typeface="Rockwell" pitchFamily="18" charset="0"/>
              </a:rPr>
              <a:t>Compare and contrast….. ?</a:t>
            </a:r>
          </a:p>
          <a:p>
            <a:pPr marL="571500" indent="-571500" algn="ctr" eaLnBrk="0" hangingPunct="0"/>
            <a:r>
              <a:rPr lang="en-US" sz="1600">
                <a:latin typeface="Rockwell" pitchFamily="18" charset="0"/>
              </a:rPr>
              <a:t>How would the character solve the similar situation of….. ?</a:t>
            </a:r>
          </a:p>
          <a:p>
            <a:pPr marL="571500" indent="-571500" algn="ctr" eaLnBrk="0" hangingPunct="0"/>
            <a:r>
              <a:rPr lang="en-US" sz="1600">
                <a:latin typeface="Rockwell" pitchFamily="18" charset="0"/>
              </a:rPr>
              <a:t>Put the main character in another story setting, how would he act?</a:t>
            </a:r>
          </a:p>
          <a:p>
            <a:pPr marL="571500" indent="-571500" algn="ctr" eaLnBrk="0" hangingPunct="0"/>
            <a:r>
              <a:rPr lang="en-US" sz="1600">
                <a:latin typeface="Rockwell" pitchFamily="18" charset="0"/>
              </a:rPr>
              <a:t>If you planning a vacation for the main character, where would he go?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239000" cy="701040"/>
          </a:xfrm>
        </p:spPr>
        <p:txBody>
          <a:bodyPr>
            <a:normAutofit fontScale="90000"/>
          </a:bodyPr>
          <a:lstStyle/>
          <a:p>
            <a:pPr marL="54864" indent="0" algn="ctr" fontAlgn="auto">
              <a:spcAft>
                <a:spcPts val="0"/>
              </a:spcAft>
              <a:defRPr/>
            </a:pPr>
            <a:r>
              <a:rPr lang="en-US" sz="4400" dirty="0" smtClean="0">
                <a:solidFill>
                  <a:schemeClr val="tx2">
                    <a:tint val="100000"/>
                    <a:shade val="90000"/>
                    <a:satMod val="250000"/>
                    <a:alpha val="100000"/>
                  </a:schemeClr>
                </a:solidFill>
              </a:rPr>
              <a:t>Analysis </a:t>
            </a:r>
            <a:br>
              <a:rPr lang="en-US" sz="4400" dirty="0" smtClean="0">
                <a:solidFill>
                  <a:schemeClr val="tx2">
                    <a:tint val="100000"/>
                    <a:shade val="90000"/>
                    <a:satMod val="250000"/>
                    <a:alpha val="100000"/>
                  </a:schemeClr>
                </a:solidFill>
              </a:rPr>
            </a:br>
            <a:r>
              <a:rPr lang="en-US" sz="1800" dirty="0" smtClean="0">
                <a:solidFill>
                  <a:schemeClr val="tx2">
                    <a:tint val="100000"/>
                    <a:shade val="90000"/>
                    <a:satMod val="250000"/>
                    <a:alpha val="100000"/>
                  </a:schemeClr>
                </a:solidFill>
              </a:rPr>
              <a:t>Break down</a:t>
            </a:r>
            <a:endParaRPr lang="en-US" sz="44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838200" y="1295400"/>
            <a:ext cx="7239000" cy="447675"/>
          </a:xfrm>
        </p:spPr>
        <p:style>
          <a:lnRef idx="1">
            <a:schemeClr val="accent5"/>
          </a:lnRef>
          <a:fillRef idx="3">
            <a:schemeClr val="accent5"/>
          </a:fillRef>
          <a:effectRef idx="2">
            <a:schemeClr val="accent5"/>
          </a:effectRef>
          <a:fontRef idx="minor">
            <a:schemeClr val="lt1"/>
          </a:fontRef>
        </p:style>
        <p:txBody>
          <a:bodyPr>
            <a:normAutofit/>
          </a:bodyPr>
          <a:lstStyle/>
          <a:p>
            <a:pPr algn="ctr" fontAlgn="auto">
              <a:spcBef>
                <a:spcPts val="0"/>
              </a:spcBef>
              <a:spcAft>
                <a:spcPts val="0"/>
              </a:spcAft>
              <a:buFont typeface="Wingdings 2"/>
              <a:buNone/>
              <a:defRPr/>
            </a:pPr>
            <a:r>
              <a:rPr lang="en-US" sz="2000" dirty="0" smtClean="0">
                <a:solidFill>
                  <a:srgbClr val="FFFF00"/>
                </a:solidFill>
                <a:latin typeface="Tahoma" pitchFamily="34" charset="0"/>
              </a:rPr>
              <a:t>Examining and breaking down information into parts .</a:t>
            </a:r>
          </a:p>
          <a:p>
            <a:pPr fontAlgn="auto">
              <a:spcBef>
                <a:spcPts val="0"/>
              </a:spcBef>
              <a:spcAft>
                <a:spcPts val="0"/>
              </a:spcAft>
              <a:buFont typeface="Wingdings 2"/>
              <a:buNone/>
              <a:defRPr/>
            </a:pPr>
            <a:endParaRPr lang="en-US" dirty="0"/>
          </a:p>
        </p:txBody>
      </p:sp>
      <p:sp>
        <p:nvSpPr>
          <p:cNvPr id="23556" name="Rectangle 3"/>
          <p:cNvSpPr txBox="1">
            <a:spLocks noChangeArrowheads="1"/>
          </p:cNvSpPr>
          <p:nvPr/>
        </p:nvSpPr>
        <p:spPr bwMode="auto">
          <a:xfrm>
            <a:off x="1752600" y="1905000"/>
            <a:ext cx="1752600" cy="1981200"/>
          </a:xfrm>
          <a:prstGeom prst="rect">
            <a:avLst/>
          </a:prstGeom>
          <a:noFill/>
          <a:ln w="9525">
            <a:noFill/>
            <a:miter lim="800000"/>
            <a:headEnd/>
            <a:tailEnd/>
          </a:ln>
        </p:spPr>
        <p:txBody>
          <a:bodyPr/>
          <a:lstStyle/>
          <a:p>
            <a:pPr marL="273050" indent="-273050">
              <a:spcBef>
                <a:spcPts val="600"/>
              </a:spcBef>
              <a:buClr>
                <a:schemeClr val="tx2"/>
              </a:buClr>
              <a:buSzPct val="73000"/>
              <a:buFont typeface="Wingdings 2" pitchFamily="18" charset="2"/>
              <a:buChar char=""/>
            </a:pPr>
            <a:r>
              <a:rPr lang="en-US" sz="2000" b="1">
                <a:latin typeface="Architect"/>
              </a:rPr>
              <a:t>Analyze</a:t>
            </a:r>
          </a:p>
          <a:p>
            <a:pPr marL="273050" indent="-273050">
              <a:spcBef>
                <a:spcPts val="600"/>
              </a:spcBef>
              <a:buClr>
                <a:schemeClr val="tx2"/>
              </a:buClr>
              <a:buSzPct val="73000"/>
              <a:buFont typeface="Wingdings 2" pitchFamily="18" charset="2"/>
              <a:buChar char=""/>
            </a:pPr>
            <a:r>
              <a:rPr lang="en-US" sz="2000" b="1">
                <a:latin typeface="Architect"/>
              </a:rPr>
              <a:t>Diagram</a:t>
            </a:r>
          </a:p>
          <a:p>
            <a:pPr marL="273050" indent="-273050">
              <a:spcBef>
                <a:spcPts val="600"/>
              </a:spcBef>
              <a:buClr>
                <a:schemeClr val="tx2"/>
              </a:buClr>
              <a:buSzPct val="73000"/>
              <a:buFont typeface="Wingdings 2" pitchFamily="18" charset="2"/>
              <a:buChar char=""/>
            </a:pPr>
            <a:r>
              <a:rPr lang="en-US" sz="2000" b="1">
                <a:latin typeface="Architect"/>
              </a:rPr>
              <a:t>Classify</a:t>
            </a:r>
          </a:p>
          <a:p>
            <a:pPr marL="273050" indent="-273050">
              <a:spcBef>
                <a:spcPts val="600"/>
              </a:spcBef>
              <a:buClr>
                <a:schemeClr val="tx2"/>
              </a:buClr>
              <a:buSzPct val="73000"/>
              <a:buFont typeface="Wingdings 2" pitchFamily="18" charset="2"/>
              <a:buChar char=""/>
            </a:pPr>
            <a:r>
              <a:rPr lang="en-US" sz="2000" b="1">
                <a:latin typeface="Architect"/>
              </a:rPr>
              <a:t>Contrast</a:t>
            </a:r>
          </a:p>
          <a:p>
            <a:pPr marL="273050" indent="-273050">
              <a:spcBef>
                <a:spcPts val="600"/>
              </a:spcBef>
              <a:buClr>
                <a:schemeClr val="tx2"/>
              </a:buClr>
              <a:buSzPct val="73000"/>
              <a:buFont typeface="Wingdings 2" pitchFamily="18" charset="2"/>
              <a:buChar char=""/>
            </a:pPr>
            <a:r>
              <a:rPr lang="en-US" sz="2000" b="1">
                <a:latin typeface="Architect"/>
              </a:rPr>
              <a:t>Sequence</a:t>
            </a:r>
          </a:p>
        </p:txBody>
      </p:sp>
      <p:sp>
        <p:nvSpPr>
          <p:cNvPr id="23557" name="Rectangle 4"/>
          <p:cNvSpPr>
            <a:spLocks noChangeArrowheads="1"/>
          </p:cNvSpPr>
          <p:nvPr/>
        </p:nvSpPr>
        <p:spPr bwMode="auto">
          <a:xfrm>
            <a:off x="4495800" y="1981200"/>
            <a:ext cx="2286000" cy="1878013"/>
          </a:xfrm>
          <a:prstGeom prst="rect">
            <a:avLst/>
          </a:prstGeom>
          <a:noFill/>
          <a:ln w="9525">
            <a:noFill/>
            <a:miter lim="800000"/>
            <a:headEnd/>
            <a:tailEnd/>
          </a:ln>
        </p:spPr>
        <p:txBody>
          <a:bodyPr>
            <a:spAutoFit/>
          </a:bodyPr>
          <a:lstStyle/>
          <a:p>
            <a:pPr marL="342900" indent="-342900">
              <a:spcBef>
                <a:spcPct val="20000"/>
              </a:spcBef>
              <a:buSzPct val="80000"/>
              <a:buFontTx/>
              <a:buBlip>
                <a:blip r:embed="rId2"/>
              </a:buBlip>
            </a:pPr>
            <a:r>
              <a:rPr lang="en-US" sz="2000" b="1">
                <a:latin typeface="Architect"/>
              </a:rPr>
              <a:t>Simplify</a:t>
            </a:r>
          </a:p>
          <a:p>
            <a:pPr marL="342900" indent="-342900">
              <a:spcBef>
                <a:spcPct val="20000"/>
              </a:spcBef>
              <a:buSzPct val="80000"/>
              <a:buFontTx/>
              <a:buBlip>
                <a:blip r:embed="rId2"/>
              </a:buBlip>
            </a:pPr>
            <a:r>
              <a:rPr lang="en-US" sz="2000" b="1">
                <a:latin typeface="Architect"/>
              </a:rPr>
              <a:t>Summarize</a:t>
            </a:r>
          </a:p>
          <a:p>
            <a:pPr marL="342900" indent="-342900">
              <a:spcBef>
                <a:spcPct val="20000"/>
              </a:spcBef>
              <a:buSzPct val="80000"/>
              <a:buFontTx/>
              <a:buBlip>
                <a:blip r:embed="rId2"/>
              </a:buBlip>
            </a:pPr>
            <a:r>
              <a:rPr lang="en-US" sz="2000" b="1">
                <a:latin typeface="Architect"/>
              </a:rPr>
              <a:t>Relate to</a:t>
            </a:r>
          </a:p>
          <a:p>
            <a:pPr marL="342900" indent="-342900">
              <a:spcBef>
                <a:spcPct val="20000"/>
              </a:spcBef>
              <a:buSzPct val="80000"/>
              <a:buFontTx/>
              <a:buBlip>
                <a:blip r:embed="rId2"/>
              </a:buBlip>
            </a:pPr>
            <a:r>
              <a:rPr lang="en-US" sz="2000" b="1">
                <a:latin typeface="Architect"/>
              </a:rPr>
              <a:t>Categorize</a:t>
            </a:r>
          </a:p>
          <a:p>
            <a:pPr marL="342900" indent="-342900">
              <a:spcBef>
                <a:spcPct val="20000"/>
              </a:spcBef>
              <a:buSzPct val="80000"/>
              <a:buFontTx/>
              <a:buBlip>
                <a:blip r:embed="rId2"/>
              </a:buBlip>
            </a:pPr>
            <a:r>
              <a:rPr lang="en-US" sz="2000" b="1">
                <a:latin typeface="Architect"/>
              </a:rPr>
              <a:t>Differentiate</a:t>
            </a:r>
          </a:p>
        </p:txBody>
      </p:sp>
      <p:sp>
        <p:nvSpPr>
          <p:cNvPr id="23558" name="TextBox 5"/>
          <p:cNvSpPr txBox="1">
            <a:spLocks noChangeArrowheads="1"/>
          </p:cNvSpPr>
          <p:nvPr/>
        </p:nvSpPr>
        <p:spPr bwMode="auto">
          <a:xfrm>
            <a:off x="685800" y="4038600"/>
            <a:ext cx="7162800" cy="2554288"/>
          </a:xfrm>
          <a:prstGeom prst="rect">
            <a:avLst/>
          </a:prstGeom>
          <a:noFill/>
          <a:ln w="9525">
            <a:noFill/>
            <a:miter lim="800000"/>
            <a:headEnd/>
            <a:tailEnd/>
          </a:ln>
        </p:spPr>
        <p:txBody>
          <a:bodyPr>
            <a:spAutoFit/>
          </a:bodyPr>
          <a:lstStyle/>
          <a:p>
            <a:pPr algn="ctr" eaLnBrk="0" hangingPunct="0"/>
            <a:r>
              <a:rPr lang="en-US" sz="1600">
                <a:latin typeface="Rockwell" pitchFamily="18" charset="0"/>
              </a:rPr>
              <a:t>What motive does ____ have…..?</a:t>
            </a:r>
          </a:p>
          <a:p>
            <a:pPr algn="ctr" eaLnBrk="0" hangingPunct="0"/>
            <a:r>
              <a:rPr lang="en-US" sz="1600">
                <a:latin typeface="Rockwell" pitchFamily="18" charset="0"/>
              </a:rPr>
              <a:t>What conclusions can you draw about…..?</a:t>
            </a:r>
          </a:p>
          <a:p>
            <a:pPr algn="ctr" eaLnBrk="0" hangingPunct="0"/>
            <a:r>
              <a:rPr lang="en-US" sz="1600">
                <a:latin typeface="Rockwell" pitchFamily="18" charset="0"/>
              </a:rPr>
              <a:t>What is the relationship between…..?</a:t>
            </a:r>
          </a:p>
          <a:p>
            <a:pPr algn="ctr" eaLnBrk="0" hangingPunct="0"/>
            <a:r>
              <a:rPr lang="en-US" sz="1600">
                <a:latin typeface="Rockwell" pitchFamily="18" charset="0"/>
              </a:rPr>
              <a:t>How is ______ related to …..?</a:t>
            </a:r>
          </a:p>
          <a:p>
            <a:pPr algn="ctr" eaLnBrk="0" hangingPunct="0"/>
            <a:r>
              <a:rPr lang="en-US" sz="1600">
                <a:latin typeface="Rockwell" pitchFamily="18" charset="0"/>
              </a:rPr>
              <a:t>What ideas support the fact that…..?</a:t>
            </a:r>
          </a:p>
          <a:p>
            <a:pPr algn="ctr" eaLnBrk="0" hangingPunct="0"/>
            <a:r>
              <a:rPr lang="en-US" sz="1600">
                <a:latin typeface="Rockwell" pitchFamily="18" charset="0"/>
              </a:rPr>
              <a:t>What evidence can you find…..?</a:t>
            </a:r>
          </a:p>
          <a:p>
            <a:pPr algn="ctr" eaLnBrk="0" hangingPunct="0"/>
            <a:r>
              <a:rPr lang="en-US" sz="1600">
                <a:latin typeface="Rockwell" pitchFamily="18" charset="0"/>
              </a:rPr>
              <a:t>What inferences can you make about…..?</a:t>
            </a:r>
          </a:p>
          <a:p>
            <a:pPr algn="ctr" eaLnBrk="0" hangingPunct="0"/>
            <a:r>
              <a:rPr lang="en-US" sz="1600">
                <a:latin typeface="Rockwell" pitchFamily="18" charset="0"/>
              </a:rPr>
              <a:t>What generalizations can be made about …..? </a:t>
            </a:r>
          </a:p>
          <a:p>
            <a:pPr algn="ctr" eaLnBrk="0" hangingPunct="0"/>
            <a:r>
              <a:rPr lang="en-US" sz="1600">
                <a:latin typeface="Rockwell" pitchFamily="18" charset="0"/>
              </a:rPr>
              <a:t>What assumptions can you make about …..?</a:t>
            </a:r>
          </a:p>
          <a:p>
            <a:pPr algn="ctr" eaLnBrk="0" hangingPunct="0"/>
            <a:r>
              <a:rPr lang="en-US" sz="1600">
                <a:latin typeface="Rockwell" pitchFamily="18" charset="0"/>
              </a:rPr>
              <a:t>What is the theme of…..?</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239000" cy="762000"/>
          </a:xfrm>
        </p:spPr>
        <p:txBody>
          <a:bodyPr>
            <a:normAutofit fontScale="90000"/>
          </a:bodyPr>
          <a:lstStyle/>
          <a:p>
            <a:pPr marL="54864" indent="0" algn="ctr" fontAlgn="auto">
              <a:spcAft>
                <a:spcPts val="0"/>
              </a:spcAft>
              <a:defRPr/>
            </a:pPr>
            <a:r>
              <a:rPr lang="en-US" sz="4800" dirty="0" smtClean="0">
                <a:solidFill>
                  <a:schemeClr val="tx2">
                    <a:tint val="100000"/>
                    <a:shade val="90000"/>
                    <a:satMod val="250000"/>
                    <a:alpha val="100000"/>
                  </a:schemeClr>
                </a:solidFill>
              </a:rPr>
              <a:t>Synthesis </a:t>
            </a:r>
            <a:br>
              <a:rPr lang="en-US" sz="4800" dirty="0" smtClean="0">
                <a:solidFill>
                  <a:schemeClr val="tx2">
                    <a:tint val="100000"/>
                    <a:shade val="90000"/>
                    <a:satMod val="250000"/>
                    <a:alpha val="100000"/>
                  </a:schemeClr>
                </a:solidFill>
              </a:rPr>
            </a:br>
            <a:r>
              <a:rPr lang="en-US" sz="1800" dirty="0" smtClean="0">
                <a:solidFill>
                  <a:schemeClr val="tx2">
                    <a:tint val="100000"/>
                    <a:shade val="90000"/>
                    <a:satMod val="250000"/>
                    <a:alpha val="100000"/>
                  </a:schemeClr>
                </a:solidFill>
              </a:rPr>
              <a:t>put together</a:t>
            </a:r>
            <a:endParaRPr lang="en-US" sz="48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838200" y="1447800"/>
            <a:ext cx="7239000" cy="685800"/>
          </a:xfrm>
        </p:spPr>
        <p:style>
          <a:lnRef idx="1">
            <a:schemeClr val="accent5"/>
          </a:lnRef>
          <a:fillRef idx="3">
            <a:schemeClr val="accent5"/>
          </a:fillRef>
          <a:effectRef idx="2">
            <a:schemeClr val="accent5"/>
          </a:effectRef>
          <a:fontRef idx="minor">
            <a:schemeClr val="lt1"/>
          </a:fontRef>
        </p:style>
        <p:txBody>
          <a:bodyPr>
            <a:normAutofit lnSpcReduction="10000"/>
          </a:bodyPr>
          <a:lstStyle/>
          <a:p>
            <a:pPr algn="ctr" fontAlgn="auto">
              <a:spcBef>
                <a:spcPts val="0"/>
              </a:spcBef>
              <a:spcAft>
                <a:spcPts val="0"/>
              </a:spcAft>
              <a:buFont typeface="Wingdings 2"/>
              <a:buNone/>
              <a:defRPr/>
            </a:pPr>
            <a:r>
              <a:rPr lang="en-US" sz="2000" dirty="0" smtClean="0">
                <a:solidFill>
                  <a:srgbClr val="FFFF00"/>
                </a:solidFill>
                <a:latin typeface="Tahoma" pitchFamily="34" charset="0"/>
              </a:rPr>
              <a:t>Compiling information in a different way  by combining elements in a new pattern.</a:t>
            </a:r>
            <a:endParaRPr lang="en-US" sz="2000" dirty="0"/>
          </a:p>
        </p:txBody>
      </p:sp>
      <p:sp>
        <p:nvSpPr>
          <p:cNvPr id="24580" name="Rectangle 3"/>
          <p:cNvSpPr txBox="1">
            <a:spLocks noChangeArrowheads="1"/>
          </p:cNvSpPr>
          <p:nvPr/>
        </p:nvSpPr>
        <p:spPr bwMode="auto">
          <a:xfrm>
            <a:off x="1981200" y="2590800"/>
            <a:ext cx="1981200" cy="1981200"/>
          </a:xfrm>
          <a:prstGeom prst="rect">
            <a:avLst/>
          </a:prstGeom>
          <a:noFill/>
          <a:ln w="9525">
            <a:noFill/>
            <a:miter lim="800000"/>
            <a:headEnd/>
            <a:tailEnd/>
          </a:ln>
        </p:spPr>
        <p:txBody>
          <a:bodyPr/>
          <a:lstStyle/>
          <a:p>
            <a:pPr marL="273050" indent="-273050">
              <a:spcBef>
                <a:spcPts val="600"/>
              </a:spcBef>
              <a:buClr>
                <a:schemeClr val="tx2"/>
              </a:buClr>
              <a:buSzPct val="73000"/>
              <a:buFont typeface="Wingdings 2" pitchFamily="18" charset="2"/>
              <a:buChar char=""/>
            </a:pPr>
            <a:r>
              <a:rPr lang="en-US" sz="2000" b="1">
                <a:latin typeface="Architect"/>
              </a:rPr>
              <a:t>Compose</a:t>
            </a:r>
          </a:p>
          <a:p>
            <a:pPr marL="273050" indent="-273050">
              <a:spcBef>
                <a:spcPts val="600"/>
              </a:spcBef>
              <a:buClr>
                <a:schemeClr val="tx2"/>
              </a:buClr>
              <a:buSzPct val="73000"/>
              <a:buFont typeface="Wingdings 2" pitchFamily="18" charset="2"/>
              <a:buChar char=""/>
            </a:pPr>
            <a:r>
              <a:rPr lang="en-US" sz="2000" b="1">
                <a:latin typeface="Architect"/>
              </a:rPr>
              <a:t>Design</a:t>
            </a:r>
          </a:p>
          <a:p>
            <a:pPr marL="273050" indent="-273050">
              <a:spcBef>
                <a:spcPts val="600"/>
              </a:spcBef>
              <a:buClr>
                <a:schemeClr val="tx2"/>
              </a:buClr>
              <a:buSzPct val="73000"/>
              <a:buFont typeface="Wingdings 2" pitchFamily="18" charset="2"/>
              <a:buChar char=""/>
            </a:pPr>
            <a:r>
              <a:rPr lang="en-US" sz="2000" b="1">
                <a:latin typeface="Architect"/>
              </a:rPr>
              <a:t>Develop</a:t>
            </a:r>
          </a:p>
          <a:p>
            <a:pPr marL="273050" indent="-273050">
              <a:spcBef>
                <a:spcPts val="600"/>
              </a:spcBef>
              <a:buClr>
                <a:schemeClr val="tx2"/>
              </a:buClr>
              <a:buSzPct val="73000"/>
              <a:buFont typeface="Wingdings 2" pitchFamily="18" charset="2"/>
              <a:buChar char=""/>
            </a:pPr>
            <a:r>
              <a:rPr lang="en-US" sz="2000" b="1">
                <a:latin typeface="Architect"/>
              </a:rPr>
              <a:t>Propose</a:t>
            </a:r>
          </a:p>
          <a:p>
            <a:pPr marL="273050" indent="-273050">
              <a:spcBef>
                <a:spcPts val="600"/>
              </a:spcBef>
              <a:buClr>
                <a:schemeClr val="tx2"/>
              </a:buClr>
              <a:buSzPct val="73000"/>
              <a:buFont typeface="Wingdings 2" pitchFamily="18" charset="2"/>
              <a:buChar char=""/>
            </a:pPr>
            <a:r>
              <a:rPr lang="en-US" sz="2000" b="1">
                <a:latin typeface="Architect"/>
              </a:rPr>
              <a:t>Adapt</a:t>
            </a:r>
          </a:p>
        </p:txBody>
      </p:sp>
      <p:sp>
        <p:nvSpPr>
          <p:cNvPr id="24581" name="Rectangle 4"/>
          <p:cNvSpPr>
            <a:spLocks noChangeArrowheads="1"/>
          </p:cNvSpPr>
          <p:nvPr/>
        </p:nvSpPr>
        <p:spPr bwMode="auto">
          <a:xfrm>
            <a:off x="4724400" y="2590800"/>
            <a:ext cx="1905000" cy="1905000"/>
          </a:xfrm>
          <a:prstGeom prst="rect">
            <a:avLst/>
          </a:prstGeom>
          <a:noFill/>
          <a:ln w="9525">
            <a:noFill/>
            <a:miter lim="800000"/>
            <a:headEnd/>
            <a:tailEnd/>
          </a:ln>
        </p:spPr>
        <p:txBody>
          <a:bodyPr/>
          <a:lstStyle/>
          <a:p>
            <a:pPr marL="342900" indent="-342900">
              <a:spcBef>
                <a:spcPct val="20000"/>
              </a:spcBef>
              <a:buSzPct val="80000"/>
              <a:buFontTx/>
              <a:buBlip>
                <a:blip r:embed="rId2"/>
              </a:buBlip>
            </a:pPr>
            <a:r>
              <a:rPr lang="en-US" sz="2000" b="1">
                <a:latin typeface="Architect"/>
              </a:rPr>
              <a:t>Elaborate</a:t>
            </a:r>
          </a:p>
          <a:p>
            <a:pPr marL="342900" indent="-342900">
              <a:spcBef>
                <a:spcPct val="20000"/>
              </a:spcBef>
              <a:buSzPct val="80000"/>
              <a:buFontTx/>
              <a:buBlip>
                <a:blip r:embed="rId2"/>
              </a:buBlip>
            </a:pPr>
            <a:r>
              <a:rPr lang="en-US" sz="2000" b="1">
                <a:latin typeface="Architect"/>
              </a:rPr>
              <a:t>Formulate</a:t>
            </a:r>
          </a:p>
          <a:p>
            <a:pPr marL="342900" indent="-342900">
              <a:spcBef>
                <a:spcPct val="20000"/>
              </a:spcBef>
              <a:buSzPct val="80000"/>
              <a:buFontTx/>
              <a:buBlip>
                <a:blip r:embed="rId2"/>
              </a:buBlip>
            </a:pPr>
            <a:r>
              <a:rPr lang="en-US" sz="2000" b="1">
                <a:latin typeface="Architect"/>
              </a:rPr>
              <a:t>Originate</a:t>
            </a:r>
          </a:p>
          <a:p>
            <a:pPr marL="342900" indent="-342900">
              <a:spcBef>
                <a:spcPct val="20000"/>
              </a:spcBef>
              <a:buSzPct val="80000"/>
              <a:buFontTx/>
              <a:buBlip>
                <a:blip r:embed="rId2"/>
              </a:buBlip>
            </a:pPr>
            <a:r>
              <a:rPr lang="en-US" sz="2000" b="1">
                <a:latin typeface="Architect"/>
              </a:rPr>
              <a:t>Solve</a:t>
            </a:r>
          </a:p>
          <a:p>
            <a:pPr marL="342900" indent="-342900">
              <a:spcBef>
                <a:spcPct val="20000"/>
              </a:spcBef>
              <a:buSzPct val="80000"/>
              <a:buFontTx/>
              <a:buBlip>
                <a:blip r:embed="rId2"/>
              </a:buBlip>
            </a:pPr>
            <a:r>
              <a:rPr lang="en-US" sz="2000" b="1">
                <a:latin typeface="Architect"/>
              </a:rPr>
              <a:t>Invent</a:t>
            </a:r>
          </a:p>
        </p:txBody>
      </p:sp>
      <p:sp>
        <p:nvSpPr>
          <p:cNvPr id="24582" name="Text Box 2"/>
          <p:cNvSpPr txBox="1">
            <a:spLocks noChangeArrowheads="1"/>
          </p:cNvSpPr>
          <p:nvPr/>
        </p:nvSpPr>
        <p:spPr bwMode="auto">
          <a:xfrm>
            <a:off x="609600" y="4572000"/>
            <a:ext cx="7772400" cy="2062163"/>
          </a:xfrm>
          <a:prstGeom prst="rect">
            <a:avLst/>
          </a:prstGeom>
          <a:noFill/>
          <a:ln w="9525">
            <a:noFill/>
            <a:miter lim="800000"/>
            <a:headEnd/>
            <a:tailEnd/>
          </a:ln>
        </p:spPr>
        <p:txBody>
          <a:bodyPr>
            <a:spAutoFit/>
          </a:bodyPr>
          <a:lstStyle/>
          <a:p>
            <a:pPr marL="514350" indent="-514350" algn="ctr" eaLnBrk="0" hangingPunct="0"/>
            <a:r>
              <a:rPr lang="en-US" sz="1600">
                <a:latin typeface="Rockwell" pitchFamily="18" charset="0"/>
              </a:rPr>
              <a:t>What would happen if…..?</a:t>
            </a:r>
          </a:p>
          <a:p>
            <a:pPr marL="514350" indent="-514350" algn="ctr" eaLnBrk="0" hangingPunct="0"/>
            <a:r>
              <a:rPr lang="en-US" sz="1600">
                <a:latin typeface="Rockwell" pitchFamily="18" charset="0"/>
              </a:rPr>
              <a:t>What advice would you give…..?</a:t>
            </a:r>
          </a:p>
          <a:p>
            <a:pPr marL="514350" indent="-514350" algn="ctr" eaLnBrk="0" hangingPunct="0"/>
            <a:r>
              <a:rPr lang="en-US" sz="1600">
                <a:latin typeface="Rockwell" pitchFamily="18" charset="0"/>
              </a:rPr>
              <a:t>What changes would you make to…..?</a:t>
            </a:r>
          </a:p>
          <a:p>
            <a:pPr marL="514350" indent="-514350" algn="ctr" eaLnBrk="0" hangingPunct="0"/>
            <a:r>
              <a:rPr lang="en-US" sz="1600">
                <a:latin typeface="Rockwell" pitchFamily="18" charset="0"/>
              </a:rPr>
              <a:t>Can you give an explanation for…..?</a:t>
            </a:r>
          </a:p>
          <a:p>
            <a:pPr marL="514350" indent="-514350" algn="ctr" eaLnBrk="0" hangingPunct="0"/>
            <a:r>
              <a:rPr lang="en-US" sz="1600">
                <a:latin typeface="Rockwell" pitchFamily="18" charset="0"/>
              </a:rPr>
              <a:t>How could you change the plot…..?</a:t>
            </a:r>
          </a:p>
          <a:p>
            <a:pPr marL="514350" indent="-514350" algn="ctr" eaLnBrk="0" hangingPunct="0"/>
            <a:r>
              <a:rPr lang="en-US" sz="1600">
                <a:latin typeface="Rockwell" pitchFamily="18" charset="0"/>
              </a:rPr>
              <a:t>Suppose you could _____, what would you do…..?</a:t>
            </a:r>
          </a:p>
          <a:p>
            <a:pPr marL="514350" indent="-514350" algn="ctr" eaLnBrk="0" hangingPunct="0"/>
            <a:r>
              <a:rPr lang="en-US" sz="1600">
                <a:latin typeface="Rockwell" pitchFamily="18" charset="0"/>
              </a:rPr>
              <a:t>How would you rewrite the section from _________’s point of view...?</a:t>
            </a:r>
          </a:p>
          <a:p>
            <a:pPr marL="514350" indent="-514350" algn="ctr" eaLnBrk="0" hangingPunct="0"/>
            <a:r>
              <a:rPr lang="en-US" sz="1600">
                <a:latin typeface="Rockwell" pitchFamily="18" charset="0"/>
              </a:rPr>
              <a:t>How would you rewrite the ending of the story?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239000" cy="548640"/>
          </a:xfrm>
        </p:spPr>
        <p:txBody>
          <a:bodyPr>
            <a:normAutofit fontScale="90000"/>
          </a:bodyPr>
          <a:lstStyle/>
          <a:p>
            <a:pPr marL="54864" indent="0" algn="ctr" fontAlgn="auto">
              <a:spcAft>
                <a:spcPts val="0"/>
              </a:spcAft>
              <a:defRPr/>
            </a:pPr>
            <a:r>
              <a:rPr lang="en-US" sz="4800" dirty="0" smtClean="0">
                <a:solidFill>
                  <a:schemeClr val="tx2">
                    <a:tint val="100000"/>
                    <a:shade val="90000"/>
                    <a:satMod val="250000"/>
                    <a:alpha val="100000"/>
                  </a:schemeClr>
                </a:solidFill>
              </a:rPr>
              <a:t>Evaluation</a:t>
            </a:r>
            <a:r>
              <a:rPr lang="en-US" dirty="0" smtClean="0">
                <a:solidFill>
                  <a:schemeClr val="tx2">
                    <a:tint val="100000"/>
                    <a:shade val="90000"/>
                    <a:satMod val="250000"/>
                    <a:alpha val="100000"/>
                  </a:schemeClr>
                </a:solidFill>
              </a:rPr>
              <a:t>  </a:t>
            </a:r>
            <a:br>
              <a:rPr lang="en-US" dirty="0" smtClean="0">
                <a:solidFill>
                  <a:schemeClr val="tx2">
                    <a:tint val="100000"/>
                    <a:shade val="90000"/>
                    <a:satMod val="250000"/>
                    <a:alpha val="100000"/>
                  </a:schemeClr>
                </a:solidFill>
              </a:rPr>
            </a:br>
            <a:r>
              <a:rPr lang="en-US" sz="2000" dirty="0" smtClean="0">
                <a:solidFill>
                  <a:schemeClr val="tx2">
                    <a:tint val="100000"/>
                    <a:shade val="90000"/>
                    <a:satMod val="250000"/>
                    <a:alpha val="100000"/>
                  </a:schemeClr>
                </a:solidFill>
              </a:rPr>
              <a:t>Judge</a:t>
            </a:r>
            <a:endParaRPr lang="en-US" sz="20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990600" y="1371600"/>
            <a:ext cx="7239000" cy="752475"/>
          </a:xfrm>
        </p:spPr>
        <p:style>
          <a:lnRef idx="1">
            <a:schemeClr val="accent5"/>
          </a:lnRef>
          <a:fillRef idx="3">
            <a:schemeClr val="accent5"/>
          </a:fillRef>
          <a:effectRef idx="2">
            <a:schemeClr val="accent5"/>
          </a:effectRef>
          <a:fontRef idx="minor">
            <a:schemeClr val="lt1"/>
          </a:fontRef>
        </p:style>
        <p:txBody>
          <a:bodyPr>
            <a:normAutofit/>
          </a:bodyPr>
          <a:lstStyle/>
          <a:p>
            <a:pPr algn="ctr" fontAlgn="auto">
              <a:spcBef>
                <a:spcPts val="0"/>
              </a:spcBef>
              <a:spcAft>
                <a:spcPts val="0"/>
              </a:spcAft>
              <a:buFont typeface="Wingdings 2"/>
              <a:buNone/>
              <a:defRPr/>
            </a:pPr>
            <a:r>
              <a:rPr lang="en-US" sz="2000" dirty="0" smtClean="0">
                <a:solidFill>
                  <a:srgbClr val="FFFF00"/>
                </a:solidFill>
                <a:latin typeface="Tahoma" pitchFamily="34" charset="0"/>
              </a:rPr>
              <a:t>Presenting and defending opinions by making judgments about information based on criteria. </a:t>
            </a:r>
          </a:p>
          <a:p>
            <a:pPr fontAlgn="auto">
              <a:spcBef>
                <a:spcPts val="0"/>
              </a:spcBef>
              <a:spcAft>
                <a:spcPts val="0"/>
              </a:spcAft>
              <a:buFont typeface="Wingdings 2"/>
              <a:buNone/>
              <a:defRPr/>
            </a:pPr>
            <a:endParaRPr lang="en-US" dirty="0"/>
          </a:p>
        </p:txBody>
      </p:sp>
      <p:sp>
        <p:nvSpPr>
          <p:cNvPr id="4" name="Rectangle 3"/>
          <p:cNvSpPr txBox="1">
            <a:spLocks noChangeArrowheads="1"/>
          </p:cNvSpPr>
          <p:nvPr/>
        </p:nvSpPr>
        <p:spPr>
          <a:xfrm>
            <a:off x="1905000" y="2362200"/>
            <a:ext cx="1981200" cy="1981200"/>
          </a:xfrm>
          <a:prstGeom prst="rect">
            <a:avLst/>
          </a:prstGeom>
        </p:spPr>
        <p:txBody>
          <a:bodyPr>
            <a:normAutofit fontScale="92500"/>
          </a:bodyPr>
          <a:lstStyle/>
          <a:p>
            <a:pPr marL="274320" indent="-274320" fontAlgn="auto">
              <a:spcBef>
                <a:spcPts val="600"/>
              </a:spcBef>
              <a:spcAft>
                <a:spcPts val="0"/>
              </a:spcAft>
              <a:buClr>
                <a:schemeClr val="tx2"/>
              </a:buClr>
              <a:buSzPct val="73000"/>
              <a:buFont typeface="Wingdings 2"/>
              <a:buChar char=""/>
              <a:defRPr/>
            </a:pPr>
            <a:r>
              <a:rPr lang="en-US" sz="2000" b="1" dirty="0">
                <a:latin typeface="Architect"/>
              </a:rPr>
              <a:t>Judge</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Rank</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Rate</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Evaluate</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Recommend</a:t>
            </a:r>
          </a:p>
        </p:txBody>
      </p:sp>
      <p:sp>
        <p:nvSpPr>
          <p:cNvPr id="25605" name="Rectangle 4"/>
          <p:cNvSpPr>
            <a:spLocks noChangeArrowheads="1"/>
          </p:cNvSpPr>
          <p:nvPr/>
        </p:nvSpPr>
        <p:spPr bwMode="auto">
          <a:xfrm>
            <a:off x="5257800" y="2362200"/>
            <a:ext cx="1676400" cy="1981200"/>
          </a:xfrm>
          <a:prstGeom prst="rect">
            <a:avLst/>
          </a:prstGeom>
          <a:noFill/>
          <a:ln w="9525">
            <a:noFill/>
            <a:miter lim="800000"/>
            <a:headEnd/>
            <a:tailEnd/>
          </a:ln>
        </p:spPr>
        <p:txBody>
          <a:bodyPr/>
          <a:lstStyle/>
          <a:p>
            <a:pPr marL="342900" indent="-342900">
              <a:spcBef>
                <a:spcPct val="20000"/>
              </a:spcBef>
              <a:buSzPct val="80000"/>
              <a:buFontTx/>
              <a:buBlip>
                <a:blip r:embed="rId2"/>
              </a:buBlip>
            </a:pPr>
            <a:r>
              <a:rPr lang="en-US" sz="2000" b="1">
                <a:latin typeface="Architect"/>
              </a:rPr>
              <a:t>Defend</a:t>
            </a:r>
          </a:p>
          <a:p>
            <a:pPr marL="342900" indent="-342900">
              <a:spcBef>
                <a:spcPct val="20000"/>
              </a:spcBef>
              <a:buSzPct val="80000"/>
              <a:buFontTx/>
              <a:buBlip>
                <a:blip r:embed="rId2"/>
              </a:buBlip>
            </a:pPr>
            <a:r>
              <a:rPr lang="en-US" sz="2000" b="1">
                <a:latin typeface="Architect"/>
              </a:rPr>
              <a:t>Justify</a:t>
            </a:r>
          </a:p>
          <a:p>
            <a:pPr marL="342900" indent="-342900">
              <a:spcBef>
                <a:spcPct val="20000"/>
              </a:spcBef>
              <a:buSzPct val="80000"/>
              <a:buFontTx/>
              <a:buBlip>
                <a:blip r:embed="rId2"/>
              </a:buBlip>
            </a:pPr>
            <a:r>
              <a:rPr lang="en-US" sz="2000" b="1">
                <a:latin typeface="Architect"/>
              </a:rPr>
              <a:t>Prioritize</a:t>
            </a:r>
          </a:p>
          <a:p>
            <a:pPr marL="342900" indent="-342900">
              <a:spcBef>
                <a:spcPct val="20000"/>
              </a:spcBef>
              <a:buSzPct val="80000"/>
              <a:buFontTx/>
              <a:buBlip>
                <a:blip r:embed="rId2"/>
              </a:buBlip>
            </a:pPr>
            <a:r>
              <a:rPr lang="en-US" sz="2000" b="1">
                <a:latin typeface="Architect"/>
              </a:rPr>
              <a:t>Support</a:t>
            </a:r>
          </a:p>
          <a:p>
            <a:pPr marL="342900" indent="-342900">
              <a:spcBef>
                <a:spcPct val="20000"/>
              </a:spcBef>
              <a:buSzPct val="80000"/>
              <a:buFontTx/>
              <a:buBlip>
                <a:blip r:embed="rId2"/>
              </a:buBlip>
            </a:pPr>
            <a:r>
              <a:rPr lang="en-US" sz="2000" b="1">
                <a:latin typeface="Architect"/>
              </a:rPr>
              <a:t>Prove</a:t>
            </a:r>
          </a:p>
        </p:txBody>
      </p:sp>
      <p:sp>
        <p:nvSpPr>
          <p:cNvPr id="25606" name="TextBox 5"/>
          <p:cNvSpPr txBox="1">
            <a:spLocks noChangeArrowheads="1"/>
          </p:cNvSpPr>
          <p:nvPr/>
        </p:nvSpPr>
        <p:spPr bwMode="auto">
          <a:xfrm>
            <a:off x="914400" y="4343400"/>
            <a:ext cx="7467600" cy="2308225"/>
          </a:xfrm>
          <a:prstGeom prst="rect">
            <a:avLst/>
          </a:prstGeom>
          <a:noFill/>
          <a:ln w="9525">
            <a:noFill/>
            <a:miter lim="800000"/>
            <a:headEnd/>
            <a:tailEnd/>
          </a:ln>
        </p:spPr>
        <p:txBody>
          <a:bodyPr>
            <a:spAutoFit/>
          </a:bodyPr>
          <a:lstStyle/>
          <a:p>
            <a:pPr algn="ctr" eaLnBrk="0" hangingPunct="0"/>
            <a:r>
              <a:rPr lang="en-US" sz="1600">
                <a:latin typeface="Rockwell" pitchFamily="18" charset="0"/>
              </a:rPr>
              <a:t>Compare two characters in the selection….which was a better person…why?</a:t>
            </a:r>
          </a:p>
          <a:p>
            <a:pPr algn="ctr" eaLnBrk="0" hangingPunct="0"/>
            <a:r>
              <a:rPr lang="en-US" sz="1600">
                <a:latin typeface="Rockwell" pitchFamily="18" charset="0"/>
              </a:rPr>
              <a:t>Which character would you most like to spend the day with?</a:t>
            </a:r>
          </a:p>
          <a:p>
            <a:pPr algn="ctr" eaLnBrk="0" hangingPunct="0"/>
            <a:r>
              <a:rPr lang="en-US" sz="1600">
                <a:latin typeface="Rockwell" pitchFamily="18" charset="0"/>
              </a:rPr>
              <a:t>Do you agree with the actions of…..?</a:t>
            </a:r>
          </a:p>
          <a:p>
            <a:pPr algn="ctr" eaLnBrk="0" hangingPunct="0"/>
            <a:r>
              <a:rPr lang="en-US" sz="1600">
                <a:latin typeface="Rockwell" pitchFamily="18" charset="0"/>
              </a:rPr>
              <a:t>How could you determine…..?</a:t>
            </a:r>
          </a:p>
          <a:p>
            <a:pPr algn="ctr" eaLnBrk="0" hangingPunct="0"/>
            <a:r>
              <a:rPr lang="en-US" sz="1600">
                <a:latin typeface="Rockwell" pitchFamily="18" charset="0"/>
              </a:rPr>
              <a:t>Why was it better that…..?</a:t>
            </a:r>
          </a:p>
          <a:p>
            <a:pPr algn="ctr" eaLnBrk="0" hangingPunct="0"/>
            <a:r>
              <a:rPr lang="en-US" sz="1600">
                <a:latin typeface="Rockwell" pitchFamily="18" charset="0"/>
              </a:rPr>
              <a:t>What choice would you have made about…..?</a:t>
            </a:r>
          </a:p>
          <a:p>
            <a:pPr algn="ctr" eaLnBrk="0" hangingPunct="0"/>
            <a:r>
              <a:rPr lang="en-US" sz="1600">
                <a:latin typeface="Rockwell" pitchFamily="18" charset="0"/>
              </a:rPr>
              <a:t>How would you explain…..?</a:t>
            </a:r>
          </a:p>
          <a:p>
            <a:pPr algn="ctr" eaLnBrk="0" hangingPunct="0"/>
            <a:r>
              <a:rPr lang="en-US" sz="1600">
                <a:latin typeface="Rockwell" pitchFamily="18" charset="0"/>
              </a:rPr>
              <a:t>What data was used to make the conclusion…..?</a:t>
            </a:r>
          </a:p>
          <a:p>
            <a:pPr algn="ctr" eaLnBrk="0" hangingPunct="0"/>
            <a:r>
              <a:rPr lang="en-US" sz="1600">
                <a:latin typeface="Rockwell" pitchFamily="18" charset="0"/>
              </a:rPr>
              <a:t>Would it be better if…..?</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Grp="1" noChangeArrowheads="1"/>
          </p:cNvSpPr>
          <p:nvPr>
            <p:ph type="title"/>
          </p:nvPr>
        </p:nvSpPr>
        <p:spPr bwMode="auto">
          <a:xfrm>
            <a:off x="1066800" y="643355"/>
            <a:ext cx="7239000" cy="954107"/>
          </a:xfrm>
          <a:ln>
            <a:miter lim="800000"/>
            <a:headEnd/>
            <a:tailEnd/>
          </a:ln>
        </p:spPr>
        <p:txBody>
          <a:bodyPr>
            <a:spAutoFit/>
          </a:bodyPr>
          <a:lstStyle/>
          <a:p>
            <a:pPr marL="54864" indent="0" algn="ctr" fontAlgn="auto">
              <a:spcBef>
                <a:spcPct val="50000"/>
              </a:spcBef>
              <a:spcAft>
                <a:spcPts val="0"/>
              </a:spcAft>
              <a:defRPr/>
            </a:pPr>
            <a:r>
              <a:rPr lang="en-US" sz="2800" b="1" dirty="0" smtClean="0">
                <a:solidFill>
                  <a:schemeClr val="tx2">
                    <a:tint val="100000"/>
                    <a:shade val="90000"/>
                    <a:satMod val="250000"/>
                    <a:alpha val="100000"/>
                  </a:schemeClr>
                </a:solidFill>
                <a:latin typeface="Tahoma" pitchFamily="34" charset="0"/>
              </a:rPr>
              <a:t>Applying Bloom’s Taxonomy Using </a:t>
            </a:r>
            <a:r>
              <a:rPr lang="en-US" sz="2800" b="1" dirty="0">
                <a:solidFill>
                  <a:schemeClr val="tx2">
                    <a:tint val="100000"/>
                    <a:shade val="90000"/>
                    <a:satMod val="250000"/>
                    <a:alpha val="100000"/>
                  </a:schemeClr>
                </a:solidFill>
                <a:latin typeface="Tahoma" pitchFamily="34" charset="0"/>
              </a:rPr>
              <a:t>the story </a:t>
            </a:r>
            <a:r>
              <a:rPr lang="en-US" sz="2800" b="1" i="1" dirty="0">
                <a:solidFill>
                  <a:schemeClr val="tx2">
                    <a:tint val="100000"/>
                    <a:shade val="90000"/>
                    <a:satMod val="250000"/>
                    <a:alpha val="100000"/>
                  </a:schemeClr>
                </a:solidFill>
                <a:latin typeface="Tahoma" pitchFamily="34" charset="0"/>
              </a:rPr>
              <a:t>Goldilocks and the Three Bears</a:t>
            </a:r>
            <a:endParaRPr lang="en-US" sz="2800" b="1" i="1" dirty="0">
              <a:solidFill>
                <a:schemeClr val="folHlink"/>
              </a:solidFill>
              <a:latin typeface="Tahoma" pitchFamily="34" charset="0"/>
            </a:endParaRPr>
          </a:p>
        </p:txBody>
      </p:sp>
      <p:sp>
        <p:nvSpPr>
          <p:cNvPr id="5" name="Rectangle 3"/>
          <p:cNvSpPr>
            <a:spLocks noGrp="1" noChangeArrowheads="1"/>
          </p:cNvSpPr>
          <p:nvPr>
            <p:ph idx="1"/>
          </p:nvPr>
        </p:nvSpPr>
        <p:spPr>
          <a:xfrm>
            <a:off x="762000" y="1981200"/>
            <a:ext cx="7620000" cy="4495800"/>
          </a:xfrm>
        </p:spPr>
        <p:txBody>
          <a:bodyPr>
            <a:normAutofit/>
          </a:bodyPr>
          <a:lstStyle/>
          <a:p>
            <a:pPr fontAlgn="auto">
              <a:lnSpc>
                <a:spcPct val="90000"/>
              </a:lnSpc>
              <a:spcBef>
                <a:spcPts val="0"/>
              </a:spcBef>
              <a:spcAft>
                <a:spcPts val="0"/>
              </a:spcAft>
              <a:buFont typeface="Wingdings 2"/>
              <a:buChar char=""/>
              <a:defRPr/>
            </a:pPr>
            <a:r>
              <a:rPr lang="en-US" sz="2400" u="sng" dirty="0" smtClean="0"/>
              <a:t>Knowledge</a:t>
            </a:r>
            <a:r>
              <a:rPr lang="en-US" sz="2400" dirty="0" smtClean="0"/>
              <a:t> </a:t>
            </a:r>
            <a:r>
              <a:rPr lang="en-US" sz="2400" dirty="0" smtClean="0">
                <a:solidFill>
                  <a:schemeClr val="accent4">
                    <a:lumMod val="50000"/>
                  </a:schemeClr>
                </a:solidFill>
              </a:rPr>
              <a:t>– </a:t>
            </a:r>
            <a:r>
              <a:rPr lang="en-US" sz="2400" dirty="0" smtClean="0">
                <a:solidFill>
                  <a:schemeClr val="tx2">
                    <a:lumMod val="50000"/>
                  </a:schemeClr>
                </a:solidFill>
              </a:rPr>
              <a:t>List the items used by Goldilocks while she was in the Bears’ house.</a:t>
            </a:r>
          </a:p>
          <a:p>
            <a:pPr fontAlgn="auto">
              <a:lnSpc>
                <a:spcPct val="90000"/>
              </a:lnSpc>
              <a:spcBef>
                <a:spcPts val="0"/>
              </a:spcBef>
              <a:spcAft>
                <a:spcPts val="0"/>
              </a:spcAft>
              <a:buFont typeface="Wingdings 2"/>
              <a:buChar char=""/>
              <a:defRPr/>
            </a:pPr>
            <a:r>
              <a:rPr lang="en-US" sz="2400" u="sng" dirty="0" smtClean="0"/>
              <a:t>Comprehension</a:t>
            </a:r>
            <a:r>
              <a:rPr lang="en-US" sz="2400" dirty="0" smtClean="0"/>
              <a:t> – </a:t>
            </a:r>
            <a:r>
              <a:rPr lang="en-US" sz="2400" dirty="0" smtClean="0">
                <a:solidFill>
                  <a:schemeClr val="tx2">
                    <a:lumMod val="50000"/>
                  </a:schemeClr>
                </a:solidFill>
              </a:rPr>
              <a:t>Explain why Goldilocks liked Baby Bear’s chair the best.</a:t>
            </a:r>
          </a:p>
          <a:p>
            <a:pPr fontAlgn="auto">
              <a:lnSpc>
                <a:spcPct val="90000"/>
              </a:lnSpc>
              <a:spcBef>
                <a:spcPts val="0"/>
              </a:spcBef>
              <a:spcAft>
                <a:spcPts val="0"/>
              </a:spcAft>
              <a:buFont typeface="Wingdings 2"/>
              <a:buChar char=""/>
              <a:defRPr/>
            </a:pPr>
            <a:r>
              <a:rPr lang="en-US" sz="2400" u="sng" dirty="0" smtClean="0"/>
              <a:t>Application</a:t>
            </a:r>
            <a:r>
              <a:rPr lang="en-US" sz="2400" dirty="0" smtClean="0"/>
              <a:t> – </a:t>
            </a:r>
            <a:r>
              <a:rPr lang="en-US" sz="2400" dirty="0" smtClean="0">
                <a:solidFill>
                  <a:schemeClr val="tx2">
                    <a:lumMod val="50000"/>
                  </a:schemeClr>
                </a:solidFill>
              </a:rPr>
              <a:t>Demonstrate what Goldilocks would use if she came to your house.</a:t>
            </a:r>
          </a:p>
          <a:p>
            <a:pPr fontAlgn="auto">
              <a:lnSpc>
                <a:spcPct val="90000"/>
              </a:lnSpc>
              <a:spcBef>
                <a:spcPts val="0"/>
              </a:spcBef>
              <a:spcAft>
                <a:spcPts val="0"/>
              </a:spcAft>
              <a:buFont typeface="Wingdings 2"/>
              <a:buChar char=""/>
              <a:defRPr/>
            </a:pPr>
            <a:r>
              <a:rPr lang="en-US" sz="2400" u="sng" dirty="0" smtClean="0"/>
              <a:t>Analysis</a:t>
            </a:r>
            <a:r>
              <a:rPr lang="en-US" sz="2400" dirty="0" smtClean="0"/>
              <a:t> – </a:t>
            </a:r>
            <a:r>
              <a:rPr lang="en-US" sz="2400" dirty="0" smtClean="0">
                <a:solidFill>
                  <a:schemeClr val="tx2">
                    <a:lumMod val="50000"/>
                  </a:schemeClr>
                </a:solidFill>
              </a:rPr>
              <a:t>Compare this story to reality. What events could not really happen.</a:t>
            </a:r>
          </a:p>
          <a:p>
            <a:pPr fontAlgn="auto">
              <a:lnSpc>
                <a:spcPct val="90000"/>
              </a:lnSpc>
              <a:spcBef>
                <a:spcPts val="0"/>
              </a:spcBef>
              <a:spcAft>
                <a:spcPts val="0"/>
              </a:spcAft>
              <a:buFont typeface="Wingdings 2"/>
              <a:buChar char=""/>
              <a:defRPr/>
            </a:pPr>
            <a:r>
              <a:rPr lang="en-US" sz="2400" u="sng" dirty="0" smtClean="0"/>
              <a:t>Synthesis</a:t>
            </a:r>
            <a:r>
              <a:rPr lang="en-US" sz="2400" dirty="0" smtClean="0"/>
              <a:t> – </a:t>
            </a:r>
            <a:r>
              <a:rPr lang="en-US" sz="2400" dirty="0" smtClean="0">
                <a:solidFill>
                  <a:schemeClr val="tx2">
                    <a:lumMod val="50000"/>
                  </a:schemeClr>
                </a:solidFill>
              </a:rPr>
              <a:t>Propose how the story would be different if it were Goldilocks and the Three Fish.</a:t>
            </a:r>
          </a:p>
          <a:p>
            <a:pPr fontAlgn="auto">
              <a:lnSpc>
                <a:spcPct val="90000"/>
              </a:lnSpc>
              <a:spcBef>
                <a:spcPts val="0"/>
              </a:spcBef>
              <a:spcAft>
                <a:spcPts val="0"/>
              </a:spcAft>
              <a:buFont typeface="Wingdings 2"/>
              <a:buChar char=""/>
              <a:defRPr/>
            </a:pPr>
            <a:r>
              <a:rPr lang="en-US" sz="2400" u="sng" dirty="0" smtClean="0"/>
              <a:t>Evaluation</a:t>
            </a:r>
            <a:r>
              <a:rPr lang="en-US" sz="2400" dirty="0" smtClean="0"/>
              <a:t> – </a:t>
            </a:r>
            <a:r>
              <a:rPr lang="en-US" sz="2400" dirty="0" smtClean="0">
                <a:solidFill>
                  <a:schemeClr val="tx2">
                    <a:lumMod val="50000"/>
                  </a:schemeClr>
                </a:solidFill>
              </a:rPr>
              <a:t>Judge whether Goldilocks was good or bad. Defend your opinion.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14300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Writing your questions….</a:t>
            </a:r>
            <a:endParaRPr lang="en-US" dirty="0">
              <a:solidFill>
                <a:schemeClr val="tx2">
                  <a:tint val="100000"/>
                  <a:shade val="90000"/>
                  <a:satMod val="250000"/>
                  <a:alpha val="100000"/>
                </a:schemeClr>
              </a:solidFill>
            </a:endParaRPr>
          </a:p>
        </p:txBody>
      </p:sp>
      <p:sp>
        <p:nvSpPr>
          <p:cNvPr id="27651" name="Content Placeholder 2"/>
          <p:cNvSpPr>
            <a:spLocks noGrp="1"/>
          </p:cNvSpPr>
          <p:nvPr>
            <p:ph idx="1"/>
          </p:nvPr>
        </p:nvSpPr>
        <p:spPr/>
        <p:txBody>
          <a:bodyPr/>
          <a:lstStyle/>
          <a:p>
            <a:r>
              <a:rPr lang="en-US" smtClean="0"/>
              <a:t>Prior knowledge will dictate your students ability to work with and answer questions.</a:t>
            </a:r>
          </a:p>
          <a:p>
            <a:endParaRPr lang="en-US" smtClean="0"/>
          </a:p>
          <a:p>
            <a:pPr>
              <a:buFont typeface="Wingdings 2" pitchFamily="18" charset="2"/>
              <a:buNone/>
            </a:pPr>
            <a:r>
              <a:rPr lang="en-US" smtClean="0"/>
              <a:t>				</a:t>
            </a:r>
            <a:r>
              <a:rPr lang="en-US" u="sng" smtClean="0"/>
              <a:t>Hurricanes</a:t>
            </a:r>
            <a:r>
              <a:rPr lang="en-US" smtClean="0"/>
              <a:t>	</a:t>
            </a:r>
          </a:p>
          <a:p>
            <a:pPr>
              <a:buFont typeface="Wingdings 2" pitchFamily="18" charset="2"/>
              <a:buNone/>
            </a:pPr>
            <a:r>
              <a:rPr lang="en-US" smtClean="0"/>
              <a:t>			New Yorkers vs. Texans</a:t>
            </a:r>
          </a:p>
          <a:p>
            <a:pPr>
              <a:buFont typeface="Wingdings 2" pitchFamily="18" charset="2"/>
              <a:buNone/>
            </a:pPr>
            <a:endParaRPr lang="en-US" smtClean="0"/>
          </a:p>
          <a:p>
            <a:pPr>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What can you use to make assist with questions?</a:t>
            </a:r>
            <a:endParaRPr lang="en-US" dirty="0">
              <a:solidFill>
                <a:schemeClr val="tx2">
                  <a:tint val="100000"/>
                  <a:shade val="90000"/>
                  <a:satMod val="250000"/>
                  <a:alpha val="100000"/>
                </a:schemeClr>
              </a:solidFill>
            </a:endParaRPr>
          </a:p>
        </p:txBody>
      </p:sp>
      <p:sp>
        <p:nvSpPr>
          <p:cNvPr id="28675" name="Content Placeholder 2"/>
          <p:cNvSpPr>
            <a:spLocks noGrp="1"/>
          </p:cNvSpPr>
          <p:nvPr>
            <p:ph idx="1"/>
          </p:nvPr>
        </p:nvSpPr>
        <p:spPr>
          <a:xfrm>
            <a:off x="457200" y="1609725"/>
            <a:ext cx="7239000" cy="5019675"/>
          </a:xfrm>
        </p:spPr>
        <p:txBody>
          <a:bodyPr/>
          <a:lstStyle/>
          <a:p>
            <a:r>
              <a:rPr lang="en-US" smtClean="0"/>
              <a:t>Pictures (Dramatic Images)</a:t>
            </a:r>
          </a:p>
          <a:p>
            <a:endParaRPr lang="en-US" smtClean="0"/>
          </a:p>
          <a:p>
            <a:endParaRPr lang="en-US" smtClean="0"/>
          </a:p>
          <a:p>
            <a:endParaRPr lang="en-US" smtClean="0"/>
          </a:p>
          <a:p>
            <a:pPr>
              <a:buFont typeface="Wingdings 2" pitchFamily="18" charset="2"/>
              <a:buNone/>
            </a:pPr>
            <a:endParaRPr lang="en-US" smtClean="0"/>
          </a:p>
          <a:p>
            <a:r>
              <a:rPr lang="en-US" smtClean="0"/>
              <a:t>Graphs &amp; Charts</a:t>
            </a:r>
          </a:p>
        </p:txBody>
      </p:sp>
      <p:pic>
        <p:nvPicPr>
          <p:cNvPr id="28676" name="Picture 2" descr="C:\Documents and Settings\new\Local Settings\Temporary Internet Files\Content.IE5\Y55HLPPQ\MPj04389850000[1].jpg"/>
          <p:cNvPicPr>
            <a:picLocks noChangeAspect="1" noChangeArrowheads="1"/>
          </p:cNvPicPr>
          <p:nvPr/>
        </p:nvPicPr>
        <p:blipFill>
          <a:blip r:embed="rId2" cstate="print"/>
          <a:srcRect/>
          <a:stretch>
            <a:fillRect/>
          </a:stretch>
        </p:blipFill>
        <p:spPr bwMode="auto">
          <a:xfrm>
            <a:off x="1905000" y="2286000"/>
            <a:ext cx="2362200" cy="1563688"/>
          </a:xfrm>
          <a:prstGeom prst="rect">
            <a:avLst/>
          </a:prstGeom>
          <a:noFill/>
          <a:ln w="9525">
            <a:noFill/>
            <a:miter lim="800000"/>
            <a:headEnd/>
            <a:tailEnd/>
          </a:ln>
        </p:spPr>
      </p:pic>
      <p:pic>
        <p:nvPicPr>
          <p:cNvPr id="28677" name="Picture 4" descr="C:\Documents and Settings\new\Local Settings\Temporary Internet Files\Content.IE5\8TJ75J3T\MCj04326030000[1].png"/>
          <p:cNvPicPr>
            <a:picLocks noChangeAspect="1" noChangeArrowheads="1"/>
          </p:cNvPicPr>
          <p:nvPr/>
        </p:nvPicPr>
        <p:blipFill>
          <a:blip r:embed="rId3" cstate="print"/>
          <a:srcRect/>
          <a:stretch>
            <a:fillRect/>
          </a:stretch>
        </p:blipFill>
        <p:spPr bwMode="auto">
          <a:xfrm>
            <a:off x="1905000" y="4724400"/>
            <a:ext cx="2362200" cy="1828800"/>
          </a:xfrm>
          <a:prstGeom prst="rect">
            <a:avLst/>
          </a:prstGeom>
          <a:noFill/>
          <a:ln w="9525">
            <a:noFill/>
            <a:miter lim="800000"/>
            <a:headEnd/>
            <a:tailEnd/>
          </a:ln>
        </p:spPr>
      </p:pic>
      <p:pic>
        <p:nvPicPr>
          <p:cNvPr id="28678" name="Picture 5" descr="C:\Documents and Settings\new\Local Settings\Temporary Internet Files\Content.IE5\UNOXAZ60\MCj04325430000[1].png"/>
          <p:cNvPicPr>
            <a:picLocks noChangeAspect="1" noChangeArrowheads="1"/>
          </p:cNvPicPr>
          <p:nvPr/>
        </p:nvPicPr>
        <p:blipFill>
          <a:blip r:embed="rId4" cstate="print"/>
          <a:srcRect/>
          <a:stretch>
            <a:fillRect/>
          </a:stretch>
        </p:blipFill>
        <p:spPr bwMode="auto">
          <a:xfrm>
            <a:off x="5638800" y="4648200"/>
            <a:ext cx="2438400" cy="1774825"/>
          </a:xfrm>
          <a:prstGeom prst="rect">
            <a:avLst/>
          </a:prstGeom>
          <a:noFill/>
          <a:ln w="9525">
            <a:noFill/>
            <a:miter lim="800000"/>
            <a:headEnd/>
            <a:tailEnd/>
          </a:ln>
        </p:spPr>
      </p:pic>
      <p:pic>
        <p:nvPicPr>
          <p:cNvPr id="28679" name="Picture 6"/>
          <p:cNvPicPr>
            <a:picLocks noChangeAspect="1" noChangeArrowheads="1"/>
          </p:cNvPicPr>
          <p:nvPr/>
        </p:nvPicPr>
        <p:blipFill>
          <a:blip r:embed="rId5" cstate="print"/>
          <a:srcRect/>
          <a:stretch>
            <a:fillRect/>
          </a:stretch>
        </p:blipFill>
        <p:spPr bwMode="auto">
          <a:xfrm>
            <a:off x="5715000" y="2286000"/>
            <a:ext cx="2259013"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How To Write Effective Questions</a:t>
            </a:r>
            <a:br>
              <a:rPr lang="en-US" dirty="0" smtClean="0"/>
            </a:br>
            <a:r>
              <a:rPr lang="en-US" sz="2000" dirty="0" smtClean="0"/>
              <a:t>Resources</a:t>
            </a:r>
            <a:endParaRPr lang="en-US" sz="2000" dirty="0"/>
          </a:p>
        </p:txBody>
      </p:sp>
      <p:sp>
        <p:nvSpPr>
          <p:cNvPr id="3" name="Content Placeholder 2"/>
          <p:cNvSpPr>
            <a:spLocks noGrp="1"/>
          </p:cNvSpPr>
          <p:nvPr>
            <p:ph idx="1"/>
          </p:nvPr>
        </p:nvSpPr>
        <p:spPr>
          <a:xfrm>
            <a:off x="457200" y="2133600"/>
            <a:ext cx="8229600" cy="4525962"/>
          </a:xfrm>
        </p:spPr>
        <p:txBody>
          <a:bodyPr/>
          <a:lstStyle/>
          <a:p>
            <a:r>
              <a:rPr lang="en-US" dirty="0" smtClean="0">
                <a:hlinkClick r:id="rId2"/>
              </a:rPr>
              <a:t>14 Rules for Writing M/C Questions</a:t>
            </a:r>
            <a:endParaRPr lang="en-US" dirty="0" smtClean="0"/>
          </a:p>
          <a:p>
            <a:r>
              <a:rPr lang="en-US" dirty="0" smtClean="0">
                <a:hlinkClick r:id="rId3"/>
              </a:rPr>
              <a:t>10 Rules for Writing M/C Questions</a:t>
            </a:r>
            <a:endParaRPr lang="en-US" dirty="0" smtClean="0"/>
          </a:p>
          <a:p>
            <a:r>
              <a:rPr lang="en-US" dirty="0" smtClean="0">
                <a:hlinkClick r:id="rId4"/>
              </a:rPr>
              <a:t>Table to </a:t>
            </a:r>
            <a:r>
              <a:rPr lang="en-US" dirty="0" err="1" smtClean="0">
                <a:hlinkClick r:id="rId4"/>
              </a:rPr>
              <a:t>Analyse</a:t>
            </a:r>
            <a:r>
              <a:rPr lang="en-US" dirty="0" smtClean="0">
                <a:hlinkClick r:id="rId4"/>
              </a:rPr>
              <a:t> Exams/Tests for HOTS</a:t>
            </a:r>
            <a:endParaRPr lang="en-US" dirty="0" smtClean="0"/>
          </a:p>
          <a:p>
            <a:r>
              <a:rPr lang="en-US" dirty="0" smtClean="0">
                <a:hlinkClick r:id="rId5"/>
              </a:rPr>
              <a:t>Tech. Uses for Blooms at Educ. Origami</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239000" cy="77724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Copyright</a:t>
            </a:r>
            <a:endParaRPr lang="en-US" dirty="0">
              <a:solidFill>
                <a:schemeClr val="tx2">
                  <a:tint val="100000"/>
                  <a:shade val="90000"/>
                  <a:satMod val="250000"/>
                  <a:alpha val="100000"/>
                </a:schemeClr>
              </a:solidFill>
            </a:endParaRPr>
          </a:p>
        </p:txBody>
      </p:sp>
      <p:sp>
        <p:nvSpPr>
          <p:cNvPr id="29699" name="Content Placeholder 3"/>
          <p:cNvSpPr>
            <a:spLocks noGrp="1"/>
          </p:cNvSpPr>
          <p:nvPr>
            <p:ph idx="1"/>
          </p:nvPr>
        </p:nvSpPr>
        <p:spPr/>
        <p:txBody>
          <a:bodyPr/>
          <a:lstStyle/>
          <a:p>
            <a:pPr algn="ctr">
              <a:buFont typeface="Wingdings 2" pitchFamily="18" charset="2"/>
              <a:buNone/>
            </a:pPr>
            <a:r>
              <a:rPr lang="en-US" smtClean="0"/>
              <a:t>What pictures can you use from the internet?</a:t>
            </a:r>
          </a:p>
          <a:p>
            <a:pPr>
              <a:buFont typeface="Wingdings 2" pitchFamily="18" charset="2"/>
              <a:buNone/>
            </a:pPr>
            <a:endParaRPr lang="en-US" smtClean="0"/>
          </a:p>
          <a:p>
            <a:pPr lvl="1" algn="ctr">
              <a:buFontTx/>
              <a:buNone/>
            </a:pPr>
            <a:r>
              <a:rPr lang="en-US" sz="2400" smtClean="0"/>
              <a:t>Google?</a:t>
            </a:r>
          </a:p>
          <a:p>
            <a:pPr lvl="1" algn="ctr">
              <a:buFontTx/>
              <a:buNone/>
            </a:pPr>
            <a:r>
              <a:rPr lang="en-US" sz="2400" smtClean="0"/>
              <a:t>From Websites?</a:t>
            </a:r>
          </a:p>
          <a:p>
            <a:pPr lvl="1" algn="ctr">
              <a:buFontTx/>
              <a:buNone/>
            </a:pPr>
            <a:r>
              <a:rPr lang="en-US" sz="2400" smtClean="0"/>
              <a:t>Library of Congress?</a:t>
            </a:r>
          </a:p>
          <a:p>
            <a:pPr lvl="1" algn="ctr">
              <a:buFontTx/>
              <a:buNone/>
            </a:pPr>
            <a:endParaRPr lang="en-US" sz="2400" smtClean="0"/>
          </a:p>
          <a:p>
            <a:pPr lvl="1" algn="ctr">
              <a:buFontTx/>
              <a:buNone/>
            </a:pPr>
            <a:endParaRPr lang="en-US"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239000" cy="70104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Websites for pictures</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7"/>
            <a:ext cx="8229600" cy="4526280"/>
          </a:xfrm>
          <a:ln/>
        </p:spPr>
        <p:style>
          <a:lnRef idx="0">
            <a:scrgbClr r="0" g="0" b="0"/>
          </a:lnRef>
          <a:fillRef idx="1002">
            <a:schemeClr val="dk2"/>
          </a:fillRef>
          <a:effectRef idx="0">
            <a:scrgbClr r="0" g="0" b="0"/>
          </a:effectRef>
          <a:fontRef idx="major"/>
        </p:style>
        <p:txBody>
          <a:bodyPr>
            <a:normAutofit/>
          </a:bodyPr>
          <a:lstStyle/>
          <a:p>
            <a:pPr algn="ctr" fontAlgn="auto">
              <a:spcBef>
                <a:spcPts val="0"/>
              </a:spcBef>
              <a:spcAft>
                <a:spcPts val="0"/>
              </a:spcAft>
              <a:buFont typeface="Wingdings 2"/>
              <a:buChar char=""/>
              <a:defRPr/>
            </a:pPr>
            <a:endParaRPr lang="en-US" dirty="0" smtClean="0"/>
          </a:p>
          <a:p>
            <a:pPr algn="ctr" fontAlgn="auto">
              <a:spcBef>
                <a:spcPts val="0"/>
              </a:spcBef>
              <a:spcAft>
                <a:spcPts val="0"/>
              </a:spcAft>
              <a:buFont typeface="Wingdings 2"/>
              <a:buNone/>
              <a:defRPr/>
            </a:pPr>
            <a:endParaRPr lang="en-US" dirty="0" smtClean="0"/>
          </a:p>
          <a:p>
            <a:pPr algn="ctr" fontAlgn="auto">
              <a:spcBef>
                <a:spcPts val="0"/>
              </a:spcBef>
              <a:spcAft>
                <a:spcPts val="0"/>
              </a:spcAft>
              <a:buFont typeface="Wingdings 2"/>
              <a:buChar char=""/>
              <a:defRPr/>
            </a:pPr>
            <a:r>
              <a:rPr lang="en-US" dirty="0" smtClean="0">
                <a:hlinkClick r:id="rId2"/>
              </a:rPr>
              <a:t>http://pics4learning.com/</a:t>
            </a:r>
            <a:endParaRPr lang="en-US" dirty="0" smtClean="0"/>
          </a:p>
          <a:p>
            <a:pPr algn="ctr" fontAlgn="auto">
              <a:spcBef>
                <a:spcPts val="0"/>
              </a:spcBef>
              <a:spcAft>
                <a:spcPts val="0"/>
              </a:spcAft>
              <a:buFont typeface="Wingdings 2"/>
              <a:buChar char=""/>
              <a:defRPr/>
            </a:pPr>
            <a:r>
              <a:rPr lang="en-US" dirty="0" smtClean="0">
                <a:hlinkClick r:id="rId3"/>
              </a:rPr>
              <a:t>http://images.google.com</a:t>
            </a:r>
            <a:r>
              <a:rPr lang="en-US" dirty="0" smtClean="0"/>
              <a:t> </a:t>
            </a:r>
            <a:r>
              <a:rPr lang="en-US" sz="1400" dirty="0" smtClean="0"/>
              <a:t>(Copyright Free)</a:t>
            </a:r>
          </a:p>
          <a:p>
            <a:pPr fontAlgn="auto">
              <a:spcBef>
                <a:spcPts val="0"/>
              </a:spcBef>
              <a:spcAft>
                <a:spcPts val="0"/>
              </a:spcAft>
              <a:buFont typeface="Wingdings 2"/>
              <a:buNone/>
              <a:defRPr/>
            </a:pPr>
            <a:endParaRPr lang="en-US" dirty="0" smtClean="0"/>
          </a:p>
          <a:p>
            <a:pPr fontAlgn="auto">
              <a:spcBef>
                <a:spcPts val="0"/>
              </a:spcBef>
              <a:spcAft>
                <a:spcPts val="0"/>
              </a:spcAft>
              <a:buFont typeface="Wingdings 2"/>
              <a:buNone/>
              <a:defRPr/>
            </a:pPr>
            <a:endParaRPr lang="en-US" dirty="0" smtClean="0"/>
          </a:p>
          <a:p>
            <a:pPr algn="ctr" fontAlgn="auto">
              <a:spcBef>
                <a:spcPts val="0"/>
              </a:spcBef>
              <a:spcAft>
                <a:spcPts val="0"/>
              </a:spcAft>
              <a:buFont typeface="Wingdings 2"/>
              <a:buNone/>
              <a:defRPr/>
            </a:pPr>
            <a:r>
              <a:rPr lang="en-US" dirty="0" smtClean="0"/>
              <a:t>High Quality, Free to Use Photos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algn="ctr" fontAlgn="auto">
              <a:spcAft>
                <a:spcPts val="0"/>
              </a:spcAft>
              <a:defRPr/>
            </a:pPr>
            <a:r>
              <a:rPr lang="en-US" sz="6000" dirty="0" smtClean="0">
                <a:solidFill>
                  <a:schemeClr val="tx2">
                    <a:tint val="100000"/>
                    <a:shade val="90000"/>
                    <a:satMod val="250000"/>
                    <a:alpha val="100000"/>
                  </a:schemeClr>
                </a:solidFill>
              </a:rPr>
              <a:t>Course Outline</a:t>
            </a:r>
            <a:endParaRPr lang="en-US" sz="6000" dirty="0">
              <a:solidFill>
                <a:schemeClr val="tx2">
                  <a:tint val="100000"/>
                  <a:shade val="90000"/>
                  <a:satMod val="250000"/>
                  <a:alpha val="100000"/>
                </a:schemeClr>
              </a:solidFill>
            </a:endParaRPr>
          </a:p>
        </p:txBody>
      </p:sp>
      <p:sp>
        <p:nvSpPr>
          <p:cNvPr id="14339" name="Content Placeholder 2"/>
          <p:cNvSpPr>
            <a:spLocks noGrp="1"/>
          </p:cNvSpPr>
          <p:nvPr>
            <p:ph idx="1"/>
          </p:nvPr>
        </p:nvSpPr>
        <p:spPr>
          <a:xfrm>
            <a:off x="457200" y="2057400"/>
            <a:ext cx="8229600" cy="4038600"/>
          </a:xfrm>
        </p:spPr>
        <p:txBody>
          <a:bodyPr/>
          <a:lstStyle/>
          <a:p>
            <a:r>
              <a:rPr lang="en-US" smtClean="0"/>
              <a:t>Introductions</a:t>
            </a:r>
          </a:p>
          <a:p>
            <a:r>
              <a:rPr lang="en-US" smtClean="0"/>
              <a:t>Levels of Bloom’s Taxonomy</a:t>
            </a:r>
          </a:p>
          <a:p>
            <a:r>
              <a:rPr lang="en-US" smtClean="0"/>
              <a:t>Practicing with Blooms</a:t>
            </a:r>
          </a:p>
          <a:p>
            <a:r>
              <a:rPr lang="en-US" smtClean="0"/>
              <a:t>Key Question Words for Blooms </a:t>
            </a:r>
          </a:p>
          <a:p>
            <a:r>
              <a:rPr lang="en-US" smtClean="0"/>
              <a:t>Finding Pictures</a:t>
            </a:r>
          </a:p>
          <a:p>
            <a:r>
              <a:rPr lang="en-US" smtClean="0"/>
              <a:t>Practice Building your Questions</a:t>
            </a:r>
          </a:p>
          <a:p>
            <a:r>
              <a:rPr lang="en-US" smtClean="0"/>
              <a:t>Creating Lessons/Activities</a:t>
            </a:r>
          </a:p>
          <a:p>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905000"/>
            <a:ext cx="7239000" cy="3505200"/>
          </a:xfrm>
          <a:ln/>
          <a:effectLst>
            <a:outerShdw blurRad="50800" dist="38100" dir="10800000" algn="r" rotWithShape="0">
              <a:prstClr val="black">
                <a:alpha val="40000"/>
              </a:prstClr>
            </a:outerShdw>
          </a:effectLst>
        </p:spPr>
        <p:style>
          <a:lnRef idx="0">
            <a:scrgbClr r="0" g="0" b="0"/>
          </a:lnRef>
          <a:fillRef idx="1003">
            <a:schemeClr val="lt2"/>
          </a:fillRef>
          <a:effectRef idx="0">
            <a:scrgbClr r="0" g="0" b="0"/>
          </a:effectRef>
          <a:fontRef idx="major"/>
        </p:style>
        <p:txBody>
          <a:bodyPr>
            <a:normAutofit/>
          </a:bodyPr>
          <a:lstStyle/>
          <a:p>
            <a:pPr algn="ctr" fontAlgn="auto">
              <a:spcBef>
                <a:spcPts val="0"/>
              </a:spcBef>
              <a:spcAft>
                <a:spcPts val="0"/>
              </a:spcAft>
              <a:buFont typeface="Wingdings 2"/>
              <a:buNone/>
              <a:defRPr/>
            </a:pPr>
            <a:r>
              <a:rPr lang="en-US" sz="1400" dirty="0" smtClean="0"/>
              <a:t>    </a:t>
            </a:r>
          </a:p>
          <a:p>
            <a:pPr algn="ctr" fontAlgn="auto">
              <a:spcBef>
                <a:spcPts val="0"/>
              </a:spcBef>
              <a:spcAft>
                <a:spcPts val="0"/>
              </a:spcAft>
              <a:buFont typeface="Wingdings 2"/>
              <a:buNone/>
              <a:defRPr/>
            </a:pPr>
            <a:r>
              <a:rPr lang="en-US" sz="1400" dirty="0" smtClean="0"/>
              <a:t> Teachers,</a:t>
            </a:r>
            <a:br>
              <a:rPr lang="en-US" sz="1400" dirty="0" smtClean="0"/>
            </a:br>
            <a:r>
              <a:rPr lang="en-US" sz="1400" dirty="0" smtClean="0"/>
              <a:t>getting us ready for our future,</a:t>
            </a:r>
            <a:br>
              <a:rPr lang="en-US" sz="1400" dirty="0" smtClean="0"/>
            </a:br>
            <a:r>
              <a:rPr lang="en-US" sz="1400" dirty="0" smtClean="0"/>
              <a:t>we get mad,</a:t>
            </a:r>
            <a:br>
              <a:rPr lang="en-US" sz="1400" dirty="0" smtClean="0"/>
            </a:br>
            <a:r>
              <a:rPr lang="en-US" sz="1400" dirty="0" smtClean="0"/>
              <a:t>cry,</a:t>
            </a:r>
            <a:br>
              <a:rPr lang="en-US" sz="1400" dirty="0" smtClean="0"/>
            </a:br>
            <a:r>
              <a:rPr lang="en-US" sz="1400" dirty="0" smtClean="0"/>
              <a:t>yell,</a:t>
            </a:r>
            <a:br>
              <a:rPr lang="en-US" sz="1400" dirty="0" smtClean="0"/>
            </a:br>
            <a:r>
              <a:rPr lang="en-US" sz="1400" dirty="0" smtClean="0"/>
              <a:t>laugh,</a:t>
            </a:r>
            <a:br>
              <a:rPr lang="en-US" sz="1400" dirty="0" smtClean="0"/>
            </a:br>
            <a:r>
              <a:rPr lang="en-US" sz="1400" dirty="0" smtClean="0"/>
              <a:t>and have some of the happiest moments we could ever experience with our teachers. If anybody deserves to be recognized, it is our teachers. But no trophy or award could ever express our gratitude. The best gift that we could ever give our teachers</a:t>
            </a:r>
            <a:br>
              <a:rPr lang="en-US" sz="1400" dirty="0" smtClean="0"/>
            </a:br>
            <a:r>
              <a:rPr lang="en-US" sz="1400" dirty="0" smtClean="0"/>
              <a:t>is to graduate and succeed in life. That's why they are here today and have dedicated their lives to teaching children who are special, smart, gifted, tall, thin and husky. That is exactly what a child is to a teacher, and that's why we can touch the sky, and when, God willing, we sometimes go beyond the moon.</a:t>
            </a:r>
          </a:p>
          <a:p>
            <a:pPr fontAlgn="auto">
              <a:spcBef>
                <a:spcPts val="0"/>
              </a:spcBef>
              <a:spcAft>
                <a:spcPts val="0"/>
              </a:spcAft>
              <a:buFont typeface="Wingdings 2"/>
              <a:buNone/>
              <a:defRPr/>
            </a:pPr>
            <a:endParaRPr lang="en-US" dirty="0" smtClean="0"/>
          </a:p>
          <a:p>
            <a:pPr fontAlgn="auto">
              <a:spcBef>
                <a:spcPts val="0"/>
              </a:spcBef>
              <a:spcAft>
                <a:spcPts val="0"/>
              </a:spcAft>
              <a:buFont typeface="Wingdings 2"/>
              <a:buNone/>
              <a:defRPr/>
            </a:pPr>
            <a:endParaRPr lang="en-US" dirty="0" smtClean="0"/>
          </a:p>
          <a:p>
            <a:pPr fontAlgn="auto">
              <a:spcBef>
                <a:spcPts val="0"/>
              </a:spcBef>
              <a:spcAft>
                <a:spcPts val="0"/>
              </a:spcAft>
              <a:buFont typeface="Wingdings 2"/>
              <a:buNone/>
              <a:defRPr/>
            </a:pPr>
            <a:endParaRPr lang="en-US" dirty="0" smtClean="0"/>
          </a:p>
          <a:p>
            <a:pPr fontAlgn="auto">
              <a:spcBef>
                <a:spcPts val="0"/>
              </a:spcBef>
              <a:spcAft>
                <a:spcPts val="0"/>
              </a:spcAft>
              <a:buFont typeface="Wingdings 2"/>
              <a:buNone/>
              <a:defRPr/>
            </a:pPr>
            <a:endParaRPr lang="en-US" dirty="0" smtClean="0"/>
          </a:p>
          <a:p>
            <a:pPr fontAlgn="auto">
              <a:spcBef>
                <a:spcPts val="0"/>
              </a:spcBef>
              <a:spcAft>
                <a:spcPts val="0"/>
              </a:spcAft>
              <a:buFont typeface="Wingdings 2"/>
              <a:buNone/>
              <a:defRPr/>
            </a:pPr>
            <a:endParaRPr lang="en-US" dirty="0"/>
          </a:p>
        </p:txBody>
      </p:sp>
      <p:sp>
        <p:nvSpPr>
          <p:cNvPr id="31749" name="TextBox 3"/>
          <p:cNvSpPr txBox="1">
            <a:spLocks noChangeArrowheads="1"/>
          </p:cNvSpPr>
          <p:nvPr/>
        </p:nvSpPr>
        <p:spPr bwMode="auto">
          <a:xfrm>
            <a:off x="1447800" y="457200"/>
            <a:ext cx="6324600" cy="646113"/>
          </a:xfrm>
          <a:prstGeom prst="rect">
            <a:avLst/>
          </a:prstGeom>
          <a:noFill/>
          <a:ln w="9525">
            <a:noFill/>
            <a:miter lim="800000"/>
            <a:headEnd/>
            <a:tailEnd/>
          </a:ln>
        </p:spPr>
        <p:txBody>
          <a:bodyPr>
            <a:spAutoFit/>
          </a:bodyPr>
          <a:lstStyle/>
          <a:p>
            <a:pPr algn="ctr"/>
            <a:r>
              <a:rPr lang="en-US" sz="3600">
                <a:latin typeface="Rockwell" pitchFamily="18" charset="0"/>
              </a:rPr>
              <a:t>Poems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62484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Online Evaluation</a:t>
            </a:r>
            <a:endParaRPr lang="en-US" dirty="0">
              <a:solidFill>
                <a:schemeClr val="tx2">
                  <a:tint val="100000"/>
                  <a:shade val="90000"/>
                  <a:satMod val="250000"/>
                  <a:alpha val="100000"/>
                </a:schemeClr>
              </a:solidFill>
            </a:endParaRPr>
          </a:p>
        </p:txBody>
      </p:sp>
      <p:sp>
        <p:nvSpPr>
          <p:cNvPr id="32771" name="Content Placeholder 2"/>
          <p:cNvSpPr>
            <a:spLocks noGrp="1"/>
          </p:cNvSpPr>
          <p:nvPr>
            <p:ph idx="1"/>
          </p:nvPr>
        </p:nvSpPr>
        <p:spPr/>
        <p:txBody>
          <a:bodyPr/>
          <a:lstStyle/>
          <a:p>
            <a:r>
              <a:rPr lang="en-US" smtClean="0"/>
              <a:t>Go to </a:t>
            </a:r>
            <a:r>
              <a:rPr lang="en-US" smtClean="0">
                <a:hlinkClick r:id="rId2"/>
              </a:rPr>
              <a:t>www2.wnyric.org/cslo</a:t>
            </a:r>
            <a:endParaRPr lang="en-US" smtClean="0"/>
          </a:p>
          <a:p>
            <a:r>
              <a:rPr lang="en-US" smtClean="0"/>
              <a:t>At the bottom of the left side column, click “Online Evaluation Form”</a:t>
            </a:r>
          </a:p>
          <a:p>
            <a:r>
              <a:rPr lang="en-US" smtClean="0"/>
              <a:t>Please fill out the form including the following</a:t>
            </a:r>
          </a:p>
          <a:p>
            <a:pPr lvl="2"/>
            <a:r>
              <a:rPr lang="en-US" smtClean="0"/>
              <a:t>Workshop: “ HOTS”</a:t>
            </a:r>
          </a:p>
          <a:p>
            <a:pPr lvl="2"/>
            <a:r>
              <a:rPr lang="en-US" smtClean="0"/>
              <a:t>Presenter: “Sean Christopher”</a:t>
            </a:r>
          </a:p>
          <a:p>
            <a:pPr lvl="2"/>
            <a:r>
              <a:rPr lang="en-US" smtClean="0"/>
              <a:t>Date of Workshop: use a full year format….</a:t>
            </a:r>
            <a:r>
              <a:rPr lang="en-US" u="sng" smtClean="0"/>
              <a:t>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685800"/>
            <a:ext cx="3657600" cy="822960"/>
          </a:xfrm>
        </p:spPr>
        <p:txBody>
          <a:bodyPr/>
          <a:lstStyle/>
          <a:p>
            <a:pPr marL="54864" indent="0" fontAlgn="auto">
              <a:spcAft>
                <a:spcPts val="0"/>
              </a:spcAft>
              <a:defRPr/>
            </a:pPr>
            <a:r>
              <a:rPr lang="en-US" dirty="0" smtClean="0">
                <a:solidFill>
                  <a:schemeClr val="tx2">
                    <a:tint val="100000"/>
                    <a:shade val="90000"/>
                    <a:satMod val="250000"/>
                    <a:alpha val="100000"/>
                  </a:schemeClr>
                </a:solidFill>
              </a:rPr>
              <a:t>Why HOTS?</a:t>
            </a:r>
            <a:endParaRPr lang="en-US" dirty="0">
              <a:solidFill>
                <a:schemeClr val="tx2">
                  <a:tint val="100000"/>
                  <a:shade val="90000"/>
                  <a:satMod val="250000"/>
                  <a:alpha val="100000"/>
                </a:schemeClr>
              </a:solidFill>
            </a:endParaRPr>
          </a:p>
        </p:txBody>
      </p:sp>
      <p:sp>
        <p:nvSpPr>
          <p:cNvPr id="15363" name="TextBox 5"/>
          <p:cNvSpPr txBox="1">
            <a:spLocks noChangeArrowheads="1"/>
          </p:cNvSpPr>
          <p:nvPr/>
        </p:nvSpPr>
        <p:spPr bwMode="auto">
          <a:xfrm>
            <a:off x="1981200" y="2209800"/>
            <a:ext cx="5334000" cy="2678113"/>
          </a:xfrm>
          <a:prstGeom prst="rect">
            <a:avLst/>
          </a:prstGeom>
          <a:noFill/>
          <a:ln w="9525">
            <a:noFill/>
            <a:miter lim="800000"/>
            <a:headEnd/>
            <a:tailEnd/>
          </a:ln>
        </p:spPr>
        <p:txBody>
          <a:bodyPr>
            <a:spAutoFit/>
          </a:bodyPr>
          <a:lstStyle/>
          <a:p>
            <a:pPr algn="ctr"/>
            <a:r>
              <a:rPr lang="en-US" sz="2400" i="1">
                <a:latin typeface="Rockwell" pitchFamily="18" charset="0"/>
              </a:rPr>
              <a:t>Teachers can build questions/activities that inspire a high level of engagement while challenging students to use the higher level thinking skills of Bloom’s Taxonomy…</a:t>
            </a:r>
            <a:r>
              <a:rPr lang="en-US" sz="2400" i="1" u="sng">
                <a:latin typeface="Rockwell" pitchFamily="18" charset="0"/>
              </a:rPr>
              <a:t>apply, analyze, synthesize and evaluate.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777240"/>
          </a:xfrm>
        </p:spPr>
        <p:txBody>
          <a:bodyPr>
            <a:noAutofit/>
          </a:bodyPr>
          <a:lstStyle/>
          <a:p>
            <a:pPr marL="54864" indent="0" fontAlgn="auto">
              <a:spcAft>
                <a:spcPts val="0"/>
              </a:spcAft>
              <a:defRPr/>
            </a:pPr>
            <a:r>
              <a:rPr lang="en-US" sz="3200" dirty="0" smtClean="0">
                <a:solidFill>
                  <a:schemeClr val="tx2">
                    <a:tint val="100000"/>
                    <a:shade val="90000"/>
                    <a:satMod val="250000"/>
                    <a:alpha val="100000"/>
                  </a:schemeClr>
                </a:solidFill>
              </a:rPr>
              <a:t>Goals for Using Higher Order Questions</a:t>
            </a:r>
            <a:endParaRPr lang="en-US" sz="3200" dirty="0">
              <a:solidFill>
                <a:schemeClr val="tx2">
                  <a:tint val="100000"/>
                  <a:shade val="90000"/>
                  <a:satMod val="250000"/>
                  <a:alpha val="100000"/>
                </a:schemeClr>
              </a:solidFill>
            </a:endParaRPr>
          </a:p>
        </p:txBody>
      </p:sp>
      <p:sp>
        <p:nvSpPr>
          <p:cNvPr id="16387" name="Content Placeholder 2"/>
          <p:cNvSpPr>
            <a:spLocks noGrp="1"/>
          </p:cNvSpPr>
          <p:nvPr>
            <p:ph idx="1"/>
          </p:nvPr>
        </p:nvSpPr>
        <p:spPr>
          <a:xfrm>
            <a:off x="914400" y="1143000"/>
            <a:ext cx="7239000" cy="3124200"/>
          </a:xfrm>
        </p:spPr>
        <p:txBody>
          <a:bodyPr/>
          <a:lstStyle/>
          <a:p>
            <a:pPr>
              <a:lnSpc>
                <a:spcPct val="90000"/>
              </a:lnSpc>
              <a:buFont typeface="Wingdings 2" pitchFamily="18" charset="2"/>
              <a:buNone/>
            </a:pPr>
            <a:r>
              <a:rPr lang="en-US" sz="2800" dirty="0" smtClean="0"/>
              <a:t> </a:t>
            </a:r>
          </a:p>
          <a:p>
            <a:pPr lvl="1">
              <a:lnSpc>
                <a:spcPct val="90000"/>
              </a:lnSpc>
            </a:pPr>
            <a:r>
              <a:rPr lang="en-US" sz="2400" dirty="0" smtClean="0"/>
              <a:t>To engage students in challenges that they will find intriguing and worthy of their time. </a:t>
            </a:r>
          </a:p>
          <a:p>
            <a:pPr lvl="1">
              <a:lnSpc>
                <a:spcPct val="90000"/>
              </a:lnSpc>
            </a:pPr>
            <a:r>
              <a:rPr lang="en-US" sz="2400" dirty="0" smtClean="0"/>
              <a:t>To empower teachers to launch learning activities that match curriculum standards. </a:t>
            </a:r>
          </a:p>
          <a:p>
            <a:pPr lvl="1">
              <a:lnSpc>
                <a:spcPct val="90000"/>
              </a:lnSpc>
            </a:pPr>
            <a:r>
              <a:rPr lang="en-US" sz="2400" dirty="0" smtClean="0"/>
              <a:t>Produce the kinds of success we all hope to see in all our students. </a:t>
            </a:r>
          </a:p>
          <a:p>
            <a:endParaRPr lang="en-US" dirty="0" smtClean="0"/>
          </a:p>
        </p:txBody>
      </p:sp>
      <p:pic>
        <p:nvPicPr>
          <p:cNvPr id="16388" name="Picture 2">
            <a:hlinkClick r:id="rId2"/>
          </p:cNvPr>
          <p:cNvPicPr>
            <a:picLocks noChangeAspect="1" noChangeArrowheads="1"/>
          </p:cNvPicPr>
          <p:nvPr/>
        </p:nvPicPr>
        <p:blipFill>
          <a:blip r:embed="rId3" cstate="print"/>
          <a:srcRect/>
          <a:stretch>
            <a:fillRect/>
          </a:stretch>
        </p:blipFill>
        <p:spPr bwMode="auto">
          <a:xfrm>
            <a:off x="3276600" y="4343400"/>
            <a:ext cx="1905000" cy="2324100"/>
          </a:xfrm>
          <a:prstGeom prst="rect">
            <a:avLst/>
          </a:prstGeom>
          <a:noFill/>
          <a:ln w="9525">
            <a:noFill/>
            <a:miter lim="800000"/>
            <a:headEnd/>
            <a:tailEnd/>
          </a:ln>
        </p:spPr>
      </p:pic>
      <p:sp>
        <p:nvSpPr>
          <p:cNvPr id="16389" name="TextBox 4"/>
          <p:cNvSpPr txBox="1">
            <a:spLocks noChangeArrowheads="1"/>
          </p:cNvSpPr>
          <p:nvPr/>
        </p:nvSpPr>
        <p:spPr bwMode="auto">
          <a:xfrm>
            <a:off x="838200" y="3733800"/>
            <a:ext cx="6553200" cy="369888"/>
          </a:xfrm>
          <a:prstGeom prst="rect">
            <a:avLst/>
          </a:prstGeom>
          <a:noFill/>
          <a:ln w="9525">
            <a:noFill/>
            <a:miter lim="800000"/>
            <a:headEnd/>
            <a:tailEnd/>
          </a:ln>
        </p:spPr>
        <p:txBody>
          <a:bodyPr>
            <a:spAutoFit/>
          </a:bodyPr>
          <a:lstStyle/>
          <a:p>
            <a:pPr algn="ctr"/>
            <a:r>
              <a:rPr lang="en-US">
                <a:latin typeface="Rockwell" pitchFamily="18" charset="0"/>
              </a:rPr>
              <a:t>A picture is worth a thousand questions…</a:t>
            </a:r>
          </a:p>
        </p:txBody>
      </p:sp>
      <p:sp>
        <p:nvSpPr>
          <p:cNvPr id="16390" name="TextBox 5"/>
          <p:cNvSpPr txBox="1">
            <a:spLocks noChangeArrowheads="1"/>
          </p:cNvSpPr>
          <p:nvPr/>
        </p:nvSpPr>
        <p:spPr bwMode="auto">
          <a:xfrm>
            <a:off x="5257800" y="6096000"/>
            <a:ext cx="2209800" cy="646331"/>
          </a:xfrm>
          <a:prstGeom prst="rect">
            <a:avLst/>
          </a:prstGeom>
          <a:noFill/>
          <a:ln w="9525">
            <a:noFill/>
            <a:miter lim="800000"/>
            <a:headEnd/>
            <a:tailEnd/>
          </a:ln>
        </p:spPr>
        <p:txBody>
          <a:bodyPr>
            <a:spAutoFit/>
          </a:bodyPr>
          <a:lstStyle/>
          <a:p>
            <a:r>
              <a:rPr lang="en-US" dirty="0">
                <a:latin typeface="Rockwell" pitchFamily="18" charset="0"/>
              </a:rPr>
              <a:t>Click on the </a:t>
            </a:r>
            <a:r>
              <a:rPr lang="en-US" dirty="0" smtClean="0">
                <a:latin typeface="Rockwell" pitchFamily="18" charset="0"/>
              </a:rPr>
              <a:t>photo of the </a:t>
            </a:r>
            <a:r>
              <a:rPr lang="en-US" dirty="0" smtClean="0">
                <a:latin typeface="Rockwell" pitchFamily="18" charset="0"/>
                <a:hlinkClick r:id="rId4"/>
              </a:rPr>
              <a:t>boys</a:t>
            </a:r>
            <a:r>
              <a:rPr lang="en-US" dirty="0" smtClean="0">
                <a:latin typeface="Rockwell" pitchFamily="18" charset="0"/>
              </a:rPr>
              <a:t> </a:t>
            </a:r>
            <a:endParaRPr lang="en-US" dirty="0">
              <a:latin typeface="Rockwell"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239000" cy="853440"/>
          </a:xfrm>
        </p:spPr>
        <p:txBody>
          <a:bodyPr/>
          <a:lstStyle/>
          <a:p>
            <a:pPr marL="54864" indent="0" algn="ctr" fontAlgn="auto">
              <a:spcAft>
                <a:spcPts val="0"/>
              </a:spcAft>
              <a:defRPr/>
            </a:pPr>
            <a:r>
              <a:rPr lang="en-US" dirty="0" smtClean="0">
                <a:solidFill>
                  <a:schemeClr val="tx2">
                    <a:tint val="100000"/>
                    <a:shade val="90000"/>
                    <a:satMod val="250000"/>
                    <a:alpha val="100000"/>
                  </a:schemeClr>
                </a:solidFill>
              </a:rPr>
              <a:t>Bloom’s Taxonomy</a:t>
            </a:r>
            <a:endParaRPr lang="en-US"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1066800" y="1447800"/>
            <a:ext cx="7315200" cy="4846320"/>
          </a:xfrm>
        </p:spPr>
        <p:style>
          <a:lnRef idx="0">
            <a:schemeClr val="accent2"/>
          </a:lnRef>
          <a:fillRef idx="3">
            <a:schemeClr val="accent2"/>
          </a:fillRef>
          <a:effectRef idx="3">
            <a:schemeClr val="accent2"/>
          </a:effectRef>
          <a:fontRef idx="minor">
            <a:schemeClr val="lt1"/>
          </a:fontRef>
        </p:style>
        <p:txBody>
          <a:bodyPr>
            <a:normAutofit/>
            <a:sp3d extrusionH="57150">
              <a:bevelT w="50800" h="38100" prst="riblet"/>
            </a:sp3d>
          </a:bodyPr>
          <a:lstStyle/>
          <a:p>
            <a:pPr algn="ctr" fontAlgn="auto">
              <a:spcBef>
                <a:spcPts val="0"/>
              </a:spcBef>
              <a:spcAft>
                <a:spcPts val="0"/>
              </a:spcAft>
              <a:buFont typeface="Wingdings 2"/>
              <a:buNone/>
              <a:defRPr/>
            </a:pPr>
            <a:r>
              <a:rPr lang="en-US" dirty="0" smtClean="0">
                <a:ln>
                  <a:solidFill>
                    <a:schemeClr val="tx1"/>
                  </a:solidFill>
                </a:ln>
              </a:rPr>
              <a:t>Bloom’s Critical Thinking Questioning Strategies</a:t>
            </a:r>
          </a:p>
          <a:p>
            <a:pPr algn="ctr" fontAlgn="auto">
              <a:spcBef>
                <a:spcPts val="0"/>
              </a:spcBef>
              <a:spcAft>
                <a:spcPts val="0"/>
              </a:spcAft>
              <a:buFont typeface="Wingdings 2"/>
              <a:buNone/>
              <a:defRPr/>
            </a:pPr>
            <a:endParaRPr lang="en-US" dirty="0" smtClean="0"/>
          </a:p>
          <a:p>
            <a:pPr algn="ctr" fontAlgn="auto">
              <a:spcBef>
                <a:spcPts val="0"/>
              </a:spcBef>
              <a:spcAft>
                <a:spcPts val="0"/>
              </a:spcAft>
              <a:buFont typeface="Wingdings 2"/>
              <a:buNone/>
              <a:defRPr/>
            </a:pPr>
            <a:r>
              <a:rPr lang="en-US" dirty="0" smtClean="0"/>
              <a:t>   </a:t>
            </a:r>
            <a:r>
              <a:rPr lang="en-US" u="sng" dirty="0" smtClean="0">
                <a:hlinkClick r:id="rId2"/>
              </a:rPr>
              <a:t>Knowledge</a:t>
            </a:r>
            <a:endParaRPr lang="en-US" u="sng" dirty="0" smtClean="0"/>
          </a:p>
          <a:p>
            <a:pPr algn="ctr" fontAlgn="auto">
              <a:spcBef>
                <a:spcPts val="0"/>
              </a:spcBef>
              <a:spcAft>
                <a:spcPts val="0"/>
              </a:spcAft>
              <a:buFont typeface="Wingdings 2"/>
              <a:buNone/>
              <a:defRPr/>
            </a:pPr>
            <a:r>
              <a:rPr lang="en-US" dirty="0" smtClean="0"/>
              <a:t>     </a:t>
            </a:r>
            <a:r>
              <a:rPr lang="en-US" u="sng" dirty="0" smtClean="0">
                <a:hlinkClick r:id="rId3"/>
              </a:rPr>
              <a:t>Comprehension</a:t>
            </a:r>
            <a:endParaRPr lang="en-US" u="sng" dirty="0" smtClean="0"/>
          </a:p>
          <a:p>
            <a:pPr algn="ctr" fontAlgn="auto">
              <a:spcBef>
                <a:spcPts val="0"/>
              </a:spcBef>
              <a:spcAft>
                <a:spcPts val="0"/>
              </a:spcAft>
              <a:buFont typeface="Wingdings 2"/>
              <a:buNone/>
              <a:defRPr/>
            </a:pPr>
            <a:r>
              <a:rPr lang="en-US" dirty="0" smtClean="0"/>
              <a:t>    </a:t>
            </a:r>
            <a:r>
              <a:rPr lang="en-US" u="sng" dirty="0" smtClean="0">
                <a:hlinkClick r:id="rId4"/>
              </a:rPr>
              <a:t>Application</a:t>
            </a:r>
            <a:endParaRPr lang="en-US" u="sng" dirty="0" smtClean="0"/>
          </a:p>
          <a:p>
            <a:pPr algn="ctr" fontAlgn="auto">
              <a:spcBef>
                <a:spcPts val="0"/>
              </a:spcBef>
              <a:spcAft>
                <a:spcPts val="0"/>
              </a:spcAft>
              <a:buFont typeface="Wingdings 2"/>
              <a:buNone/>
              <a:defRPr/>
            </a:pPr>
            <a:r>
              <a:rPr lang="en-US" dirty="0" smtClean="0"/>
              <a:t>     </a:t>
            </a:r>
            <a:r>
              <a:rPr lang="en-US" u="sng" dirty="0" smtClean="0"/>
              <a:t>Analysis</a:t>
            </a:r>
          </a:p>
          <a:p>
            <a:pPr algn="ctr" fontAlgn="auto">
              <a:spcBef>
                <a:spcPts val="0"/>
              </a:spcBef>
              <a:spcAft>
                <a:spcPts val="0"/>
              </a:spcAft>
              <a:buFont typeface="Wingdings 2"/>
              <a:buNone/>
              <a:defRPr/>
            </a:pPr>
            <a:r>
              <a:rPr lang="en-US" dirty="0" smtClean="0"/>
              <a:t>     </a:t>
            </a:r>
            <a:r>
              <a:rPr lang="en-US" u="sng" dirty="0" smtClean="0"/>
              <a:t>Synthesis</a:t>
            </a:r>
          </a:p>
          <a:p>
            <a:pPr algn="ctr" fontAlgn="auto">
              <a:spcBef>
                <a:spcPts val="0"/>
              </a:spcBef>
              <a:spcAft>
                <a:spcPts val="0"/>
              </a:spcAft>
              <a:buFont typeface="Wingdings 2"/>
              <a:buNone/>
              <a:defRPr/>
            </a:pPr>
            <a:r>
              <a:rPr lang="en-US" dirty="0" smtClean="0"/>
              <a:t>      </a:t>
            </a:r>
            <a:r>
              <a:rPr lang="en-US" u="sng" dirty="0" smtClean="0"/>
              <a:t>Evaluation</a:t>
            </a:r>
          </a:p>
          <a:p>
            <a:pPr fontAlgn="auto">
              <a:spcBef>
                <a:spcPts val="0"/>
              </a:spcBef>
              <a:spcAft>
                <a:spcPts val="0"/>
              </a:spcAft>
              <a:buFont typeface="Wingdings 2"/>
              <a:buNone/>
              <a:defRPr/>
            </a:pPr>
            <a:endParaRPr lang="en-US" dirty="0" smtClean="0"/>
          </a:p>
          <a:p>
            <a:pPr fontAlgn="auto">
              <a:spcBef>
                <a:spcPts val="0"/>
              </a:spcBef>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239000" cy="70104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New and Improved Bloom’s</a:t>
            </a:r>
            <a:endParaRPr lang="en-US" dirty="0">
              <a:solidFill>
                <a:schemeClr val="tx2">
                  <a:tint val="100000"/>
                  <a:shade val="90000"/>
                  <a:satMod val="250000"/>
                  <a:alpha val="100000"/>
                </a:schemeClr>
              </a:solidFill>
            </a:endParaRPr>
          </a:p>
        </p:txBody>
      </p:sp>
      <p:pic>
        <p:nvPicPr>
          <p:cNvPr id="2050" name="Picture 2">
            <a:hlinkClick r:id="rId2"/>
          </p:cNvPr>
          <p:cNvPicPr>
            <a:picLocks noGrp="1" noChangeAspect="1" noChangeArrowheads="1"/>
          </p:cNvPicPr>
          <p:nvPr>
            <p:ph idx="1"/>
          </p:nvPr>
        </p:nvPicPr>
        <p:blipFill>
          <a:blip r:embed="rId3" cstate="print"/>
          <a:srcRect/>
          <a:stretch>
            <a:fillRect/>
          </a:stretch>
        </p:blipFill>
        <p:spPr>
          <a:xfrm>
            <a:off x="1371600" y="2209800"/>
            <a:ext cx="6553200" cy="3031730"/>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pic>
      <p:sp>
        <p:nvSpPr>
          <p:cNvPr id="18436" name="TextBox 3"/>
          <p:cNvSpPr txBox="1">
            <a:spLocks noChangeArrowheads="1"/>
          </p:cNvSpPr>
          <p:nvPr/>
        </p:nvSpPr>
        <p:spPr bwMode="auto">
          <a:xfrm>
            <a:off x="1143000" y="5638800"/>
            <a:ext cx="7010400" cy="646113"/>
          </a:xfrm>
          <a:prstGeom prst="rect">
            <a:avLst/>
          </a:prstGeom>
          <a:noFill/>
          <a:ln w="9525">
            <a:noFill/>
            <a:miter lim="800000"/>
            <a:headEnd/>
            <a:tailEnd/>
          </a:ln>
        </p:spPr>
        <p:txBody>
          <a:bodyPr>
            <a:spAutoFit/>
          </a:bodyPr>
          <a:lstStyle/>
          <a:p>
            <a:pPr algn="ctr"/>
            <a:r>
              <a:rPr lang="en-US">
                <a:latin typeface="Rockwell" pitchFamily="18" charset="0"/>
              </a:rPr>
              <a:t>The new version of Bloom’s uses “verbs” to describe the individual levels.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239000" cy="701040"/>
          </a:xfrm>
        </p:spPr>
        <p:txBody>
          <a:bodyPr>
            <a:normAutofit fontScale="90000"/>
          </a:bodyPr>
          <a:lstStyle/>
          <a:p>
            <a:pPr marL="54864" indent="0" algn="ctr" fontAlgn="auto">
              <a:spcAft>
                <a:spcPts val="0"/>
              </a:spcAft>
              <a:defRPr/>
            </a:pPr>
            <a:r>
              <a:rPr lang="en-US" dirty="0" smtClean="0">
                <a:solidFill>
                  <a:schemeClr val="tx2">
                    <a:tint val="100000"/>
                    <a:shade val="90000"/>
                    <a:satMod val="250000"/>
                    <a:alpha val="100000"/>
                  </a:schemeClr>
                </a:solidFill>
              </a:rPr>
              <a:t>Bloom’s and the Gifted</a:t>
            </a:r>
            <a:endParaRPr lang="en-US" dirty="0">
              <a:solidFill>
                <a:schemeClr val="tx2">
                  <a:tint val="100000"/>
                  <a:shade val="90000"/>
                  <a:satMod val="250000"/>
                  <a:alpha val="100000"/>
                </a:schemeClr>
              </a:solidFill>
            </a:endParaRPr>
          </a:p>
        </p:txBody>
      </p:sp>
      <p:pic>
        <p:nvPicPr>
          <p:cNvPr id="19459" name="Picture 2"/>
          <p:cNvPicPr>
            <a:picLocks noGrp="1" noChangeAspect="1" noChangeArrowheads="1"/>
          </p:cNvPicPr>
          <p:nvPr>
            <p:ph idx="1"/>
          </p:nvPr>
        </p:nvPicPr>
        <p:blipFill>
          <a:blip r:embed="rId2" cstate="print"/>
          <a:srcRect/>
          <a:stretch>
            <a:fillRect/>
          </a:stretch>
        </p:blipFill>
        <p:spPr>
          <a:xfrm>
            <a:off x="2057400" y="3810000"/>
            <a:ext cx="5162550" cy="2352675"/>
          </a:xfrm>
        </p:spPr>
      </p:pic>
      <p:sp>
        <p:nvSpPr>
          <p:cNvPr id="19460" name="TextBox 4"/>
          <p:cNvSpPr txBox="1">
            <a:spLocks noChangeArrowheads="1"/>
          </p:cNvSpPr>
          <p:nvPr/>
        </p:nvSpPr>
        <p:spPr bwMode="auto">
          <a:xfrm>
            <a:off x="1143000" y="1295400"/>
            <a:ext cx="6705600" cy="2246313"/>
          </a:xfrm>
          <a:prstGeom prst="rect">
            <a:avLst/>
          </a:prstGeom>
          <a:noFill/>
          <a:ln w="9525">
            <a:noFill/>
            <a:miter lim="800000"/>
            <a:headEnd/>
            <a:tailEnd/>
          </a:ln>
        </p:spPr>
        <p:txBody>
          <a:bodyPr>
            <a:spAutoFit/>
          </a:bodyPr>
          <a:lstStyle/>
          <a:p>
            <a:pPr algn="ctr"/>
            <a:r>
              <a:rPr lang="en-US" sz="1200" i="1">
                <a:latin typeface="Rockwell" pitchFamily="18" charset="0"/>
              </a:rPr>
              <a:t>Adapted from a resource by Anna Meuli for developing gifted behavior. </a:t>
            </a:r>
          </a:p>
          <a:p>
            <a:pPr algn="ctr"/>
            <a:endParaRPr lang="en-US" sz="1400">
              <a:latin typeface="Rockwell" pitchFamily="18" charset="0"/>
            </a:endParaRPr>
          </a:p>
          <a:p>
            <a:pPr algn="ctr"/>
            <a:r>
              <a:rPr lang="en-US" sz="1400">
                <a:latin typeface="Rockwell" pitchFamily="18" charset="0"/>
              </a:rPr>
              <a:t>For gifted students the aim is to provide more tasks at higher levels of cognitive thought processes. For average to below average students, the aim is to provide support so they can start to develop the higher order thinking skills. This relationship can be represented as follows. However, it must be stressed that over time we do students a disservice if we do not expose them sufficiently to tasks that require analysis, synthesis and evaluation. It is not that they are not capable of the higher levels of thinking but that they need more time, extra practice, and ongoing coaching to develop these skills. </a:t>
            </a:r>
          </a:p>
        </p:txBody>
      </p:sp>
      <p:sp>
        <p:nvSpPr>
          <p:cNvPr id="19461" name="TextBox 5"/>
          <p:cNvSpPr txBox="1">
            <a:spLocks noChangeArrowheads="1"/>
          </p:cNvSpPr>
          <p:nvPr/>
        </p:nvSpPr>
        <p:spPr bwMode="auto">
          <a:xfrm>
            <a:off x="1905000" y="6248400"/>
            <a:ext cx="6781800" cy="369888"/>
          </a:xfrm>
          <a:prstGeom prst="rect">
            <a:avLst/>
          </a:prstGeom>
          <a:noFill/>
          <a:ln w="9525">
            <a:noFill/>
            <a:miter lim="800000"/>
            <a:headEnd/>
            <a:tailEnd/>
          </a:ln>
        </p:spPr>
        <p:txBody>
          <a:bodyPr>
            <a:spAutoFit/>
          </a:bodyPr>
          <a:lstStyle/>
          <a:p>
            <a:r>
              <a:rPr lang="en-US">
                <a:latin typeface="Rockwell" pitchFamily="18" charset="0"/>
              </a:rPr>
              <a:t>                         Average                  Gifted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239000" cy="746760"/>
          </a:xfrm>
        </p:spPr>
        <p:txBody>
          <a:bodyPr>
            <a:normAutofit fontScale="90000"/>
          </a:bodyPr>
          <a:lstStyle/>
          <a:p>
            <a:pPr marL="54864" indent="0" algn="ctr" fontAlgn="auto">
              <a:spcAft>
                <a:spcPts val="0"/>
              </a:spcAft>
              <a:defRPr/>
            </a:pPr>
            <a:r>
              <a:rPr lang="en-US" sz="4900" dirty="0" smtClean="0">
                <a:solidFill>
                  <a:schemeClr val="tx2">
                    <a:tint val="100000"/>
                    <a:shade val="90000"/>
                    <a:satMod val="250000"/>
                    <a:alpha val="100000"/>
                  </a:schemeClr>
                </a:solidFill>
              </a:rPr>
              <a:t>Knowledge</a:t>
            </a:r>
            <a:r>
              <a:rPr lang="en-US" dirty="0" smtClean="0">
                <a:solidFill>
                  <a:schemeClr val="tx2">
                    <a:tint val="100000"/>
                    <a:shade val="90000"/>
                    <a:satMod val="250000"/>
                    <a:alpha val="100000"/>
                  </a:schemeClr>
                </a:solidFill>
              </a:rPr>
              <a:t/>
            </a:r>
            <a:br>
              <a:rPr lang="en-US" dirty="0" smtClean="0">
                <a:solidFill>
                  <a:schemeClr val="tx2">
                    <a:tint val="100000"/>
                    <a:shade val="90000"/>
                    <a:satMod val="250000"/>
                    <a:alpha val="100000"/>
                  </a:schemeClr>
                </a:solidFill>
              </a:rPr>
            </a:br>
            <a:r>
              <a:rPr lang="en-US" sz="1600" dirty="0" smtClean="0">
                <a:solidFill>
                  <a:schemeClr val="tx2">
                    <a:tint val="100000"/>
                    <a:shade val="90000"/>
                    <a:satMod val="250000"/>
                    <a:alpha val="100000"/>
                  </a:schemeClr>
                </a:solidFill>
              </a:rPr>
              <a:t>Recall</a:t>
            </a:r>
            <a:endParaRPr lang="en-US" sz="1600" dirty="0">
              <a:solidFill>
                <a:schemeClr val="tx2">
                  <a:tint val="100000"/>
                  <a:shade val="90000"/>
                  <a:satMod val="250000"/>
                  <a:alpha val="100000"/>
                </a:schemeClr>
              </a:solidFill>
            </a:endParaRPr>
          </a:p>
        </p:txBody>
      </p:sp>
      <p:sp>
        <p:nvSpPr>
          <p:cNvPr id="20483" name="Rectangle 3"/>
          <p:cNvSpPr>
            <a:spLocks noGrp="1" noChangeArrowheads="1"/>
          </p:cNvSpPr>
          <p:nvPr>
            <p:ph idx="1"/>
          </p:nvPr>
        </p:nvSpPr>
        <p:spPr>
          <a:xfrm>
            <a:off x="2286000" y="2362200"/>
            <a:ext cx="1752600" cy="1895475"/>
          </a:xfrm>
        </p:spPr>
        <p:txBody>
          <a:bodyPr/>
          <a:lstStyle/>
          <a:p>
            <a:r>
              <a:rPr lang="en-US" sz="2000" smtClean="0"/>
              <a:t> </a:t>
            </a:r>
            <a:r>
              <a:rPr lang="en-US" sz="2000" b="1" smtClean="0">
                <a:latin typeface="Architect"/>
              </a:rPr>
              <a:t>Name</a:t>
            </a:r>
          </a:p>
          <a:p>
            <a:r>
              <a:rPr lang="en-US" sz="2000" b="1" smtClean="0">
                <a:latin typeface="Architect"/>
              </a:rPr>
              <a:t> List</a:t>
            </a:r>
          </a:p>
          <a:p>
            <a:r>
              <a:rPr lang="en-US" sz="2000" b="1" smtClean="0">
                <a:latin typeface="Architect"/>
              </a:rPr>
              <a:t>Recognize</a:t>
            </a:r>
          </a:p>
          <a:p>
            <a:r>
              <a:rPr lang="en-US" sz="2000" b="1" smtClean="0">
                <a:latin typeface="Architect"/>
              </a:rPr>
              <a:t> Choose</a:t>
            </a:r>
          </a:p>
          <a:p>
            <a:r>
              <a:rPr lang="en-US" sz="2000" b="1" smtClean="0">
                <a:latin typeface="Architect"/>
              </a:rPr>
              <a:t> Label</a:t>
            </a:r>
          </a:p>
        </p:txBody>
      </p:sp>
      <p:sp>
        <p:nvSpPr>
          <p:cNvPr id="20484" name="Rectangle 4"/>
          <p:cNvSpPr>
            <a:spLocks noChangeArrowheads="1"/>
          </p:cNvSpPr>
          <p:nvPr/>
        </p:nvSpPr>
        <p:spPr bwMode="auto">
          <a:xfrm>
            <a:off x="4800600" y="2286000"/>
            <a:ext cx="1600200" cy="1905000"/>
          </a:xfrm>
          <a:prstGeom prst="rect">
            <a:avLst/>
          </a:prstGeom>
          <a:noFill/>
          <a:ln w="9525">
            <a:noFill/>
            <a:miter lim="800000"/>
            <a:headEnd/>
            <a:tailEnd/>
          </a:ln>
        </p:spPr>
        <p:txBody>
          <a:bodyPr/>
          <a:lstStyle/>
          <a:p>
            <a:pPr marL="342900" indent="-342900">
              <a:spcBef>
                <a:spcPct val="20000"/>
              </a:spcBef>
              <a:buSzPct val="80000"/>
              <a:buFontTx/>
              <a:buBlip>
                <a:blip r:embed="rId2"/>
              </a:buBlip>
            </a:pPr>
            <a:r>
              <a:rPr lang="en-US" sz="2000" b="1">
                <a:latin typeface="Architect"/>
              </a:rPr>
              <a:t> Relate</a:t>
            </a:r>
          </a:p>
          <a:p>
            <a:pPr marL="342900" indent="-342900">
              <a:spcBef>
                <a:spcPct val="20000"/>
              </a:spcBef>
              <a:buSzPct val="80000"/>
              <a:buFontTx/>
              <a:buBlip>
                <a:blip r:embed="rId2"/>
              </a:buBlip>
            </a:pPr>
            <a:r>
              <a:rPr lang="en-US" sz="2000" b="1">
                <a:latin typeface="Architect"/>
              </a:rPr>
              <a:t> Tell</a:t>
            </a:r>
          </a:p>
          <a:p>
            <a:pPr marL="342900" indent="-342900">
              <a:spcBef>
                <a:spcPct val="20000"/>
              </a:spcBef>
              <a:buSzPct val="80000"/>
              <a:buFontTx/>
              <a:buBlip>
                <a:blip r:embed="rId2"/>
              </a:buBlip>
            </a:pPr>
            <a:r>
              <a:rPr lang="en-US" sz="2000" b="1">
                <a:latin typeface="Architect"/>
              </a:rPr>
              <a:t> Recall</a:t>
            </a:r>
          </a:p>
          <a:p>
            <a:pPr marL="342900" indent="-342900">
              <a:spcBef>
                <a:spcPct val="20000"/>
              </a:spcBef>
              <a:buSzPct val="80000"/>
              <a:buFontTx/>
              <a:buBlip>
                <a:blip r:embed="rId2"/>
              </a:buBlip>
            </a:pPr>
            <a:r>
              <a:rPr lang="en-US" sz="2000" b="1">
                <a:latin typeface="Architect"/>
              </a:rPr>
              <a:t> Match</a:t>
            </a:r>
          </a:p>
          <a:p>
            <a:pPr marL="342900" indent="-342900">
              <a:spcBef>
                <a:spcPct val="20000"/>
              </a:spcBef>
              <a:buSzPct val="80000"/>
              <a:buFontTx/>
              <a:buBlip>
                <a:blip r:embed="rId2"/>
              </a:buBlip>
            </a:pPr>
            <a:r>
              <a:rPr lang="en-US" sz="2000" b="1">
                <a:latin typeface="Architect"/>
              </a:rPr>
              <a:t> Define</a:t>
            </a:r>
          </a:p>
        </p:txBody>
      </p:sp>
      <p:sp>
        <p:nvSpPr>
          <p:cNvPr id="6" name="TextBox 5"/>
          <p:cNvSpPr txBox="1"/>
          <p:nvPr/>
        </p:nvSpPr>
        <p:spPr>
          <a:xfrm>
            <a:off x="1447800" y="1447800"/>
            <a:ext cx="6629400" cy="646113"/>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pPr algn="ctr" fontAlgn="auto">
              <a:spcBef>
                <a:spcPct val="50000"/>
              </a:spcBef>
              <a:spcAft>
                <a:spcPts val="0"/>
              </a:spcAft>
              <a:defRPr/>
            </a:pPr>
            <a:r>
              <a:rPr lang="en-US" dirty="0">
                <a:solidFill>
                  <a:srgbClr val="FFFF00"/>
                </a:solidFill>
                <a:latin typeface="Tahoma" pitchFamily="34" charset="0"/>
              </a:rPr>
              <a:t>Remembering previously learned material, recalling facts, terms, basic concepts from stated text.</a:t>
            </a:r>
          </a:p>
        </p:txBody>
      </p:sp>
      <p:sp>
        <p:nvSpPr>
          <p:cNvPr id="20486" name="Rectangle 7"/>
          <p:cNvSpPr>
            <a:spLocks noChangeArrowheads="1"/>
          </p:cNvSpPr>
          <p:nvPr/>
        </p:nvSpPr>
        <p:spPr bwMode="auto">
          <a:xfrm>
            <a:off x="990600" y="4724400"/>
            <a:ext cx="7467600" cy="1323975"/>
          </a:xfrm>
          <a:prstGeom prst="rect">
            <a:avLst/>
          </a:prstGeom>
          <a:noFill/>
          <a:ln w="9525">
            <a:noFill/>
            <a:miter lim="800000"/>
            <a:headEnd/>
            <a:tailEnd/>
          </a:ln>
        </p:spPr>
        <p:txBody>
          <a:bodyPr>
            <a:spAutoFit/>
          </a:bodyPr>
          <a:lstStyle/>
          <a:p>
            <a:r>
              <a:rPr lang="en-US" sz="1600">
                <a:latin typeface="Rockwell" pitchFamily="18" charset="0"/>
              </a:rPr>
              <a:t>What happened after...?			How many...?</a:t>
            </a:r>
            <a:br>
              <a:rPr lang="en-US" sz="1600">
                <a:latin typeface="Rockwell" pitchFamily="18" charset="0"/>
              </a:rPr>
            </a:br>
            <a:r>
              <a:rPr lang="en-US" sz="1600">
                <a:latin typeface="Rockwell" pitchFamily="18" charset="0"/>
              </a:rPr>
              <a:t>Who was it that...?				Can you name the...?</a:t>
            </a:r>
            <a:br>
              <a:rPr lang="en-US" sz="1600">
                <a:latin typeface="Rockwell" pitchFamily="18" charset="0"/>
              </a:rPr>
            </a:br>
            <a:r>
              <a:rPr lang="en-US" sz="1600">
                <a:latin typeface="Rockwell" pitchFamily="18" charset="0"/>
              </a:rPr>
              <a:t>Describe what happened at...?		Who spoke to...?</a:t>
            </a:r>
            <a:br>
              <a:rPr lang="en-US" sz="1600">
                <a:latin typeface="Rockwell" pitchFamily="18" charset="0"/>
              </a:rPr>
            </a:br>
            <a:r>
              <a:rPr lang="en-US" sz="1600">
                <a:latin typeface="Rockwell" pitchFamily="18" charset="0"/>
              </a:rPr>
              <a:t>Can you tell why...?				Find the meaning of...?</a:t>
            </a:r>
            <a:br>
              <a:rPr lang="en-US" sz="1600">
                <a:latin typeface="Rockwell" pitchFamily="18" charset="0"/>
              </a:rPr>
            </a:br>
            <a:r>
              <a:rPr lang="en-US" sz="1600">
                <a:latin typeface="Rockwell" pitchFamily="18" charset="0"/>
              </a:rPr>
              <a:t>What is...?				Which is true or false...?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239000" cy="975360"/>
          </a:xfrm>
        </p:spPr>
        <p:txBody>
          <a:bodyPr>
            <a:normAutofit fontScale="90000"/>
          </a:bodyPr>
          <a:lstStyle/>
          <a:p>
            <a:pPr marL="54864" indent="0" algn="ctr" fontAlgn="auto">
              <a:spcAft>
                <a:spcPts val="0"/>
              </a:spcAft>
              <a:defRPr/>
            </a:pPr>
            <a:r>
              <a:rPr lang="en-US" sz="4400" dirty="0" smtClean="0">
                <a:solidFill>
                  <a:schemeClr val="tx2">
                    <a:tint val="100000"/>
                    <a:shade val="90000"/>
                    <a:satMod val="250000"/>
                    <a:alpha val="100000"/>
                  </a:schemeClr>
                </a:solidFill>
              </a:rPr>
              <a:t>Comprehension</a:t>
            </a:r>
            <a:r>
              <a:rPr lang="en-US" dirty="0" smtClean="0">
                <a:solidFill>
                  <a:schemeClr val="tx2">
                    <a:tint val="100000"/>
                    <a:shade val="90000"/>
                    <a:satMod val="250000"/>
                    <a:alpha val="100000"/>
                  </a:schemeClr>
                </a:solidFill>
              </a:rPr>
              <a:t> </a:t>
            </a:r>
            <a:br>
              <a:rPr lang="en-US" dirty="0" smtClean="0">
                <a:solidFill>
                  <a:schemeClr val="tx2">
                    <a:tint val="100000"/>
                    <a:shade val="90000"/>
                    <a:satMod val="250000"/>
                    <a:alpha val="100000"/>
                  </a:schemeClr>
                </a:solidFill>
              </a:rPr>
            </a:br>
            <a:r>
              <a:rPr lang="en-US" sz="1800" dirty="0" smtClean="0">
                <a:solidFill>
                  <a:schemeClr val="tx2">
                    <a:tint val="100000"/>
                    <a:shade val="90000"/>
                    <a:satMod val="250000"/>
                    <a:alpha val="100000"/>
                  </a:schemeClr>
                </a:solidFill>
              </a:rPr>
              <a:t>understand</a:t>
            </a:r>
            <a:endParaRPr lang="en-US" sz="18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1066800" y="1600200"/>
            <a:ext cx="7239000" cy="685800"/>
          </a:xfrm>
        </p:spPr>
        <p:style>
          <a:lnRef idx="1">
            <a:schemeClr val="accent5"/>
          </a:lnRef>
          <a:fillRef idx="3">
            <a:schemeClr val="accent5"/>
          </a:fillRef>
          <a:effectRef idx="2">
            <a:schemeClr val="accent5"/>
          </a:effectRef>
          <a:fontRef idx="minor">
            <a:schemeClr val="lt1"/>
          </a:fontRef>
        </p:style>
        <p:txBody>
          <a:bodyPr>
            <a:normAutofit/>
          </a:bodyPr>
          <a:lstStyle/>
          <a:p>
            <a:pPr algn="ctr" fontAlgn="auto">
              <a:spcBef>
                <a:spcPts val="0"/>
              </a:spcBef>
              <a:spcAft>
                <a:spcPts val="0"/>
              </a:spcAft>
              <a:buFont typeface="Wingdings 2"/>
              <a:buNone/>
              <a:defRPr/>
            </a:pPr>
            <a:r>
              <a:rPr lang="en-US" sz="1800" dirty="0" smtClean="0">
                <a:solidFill>
                  <a:srgbClr val="FFFF00"/>
                </a:solidFill>
                <a:latin typeface="Tahoma" pitchFamily="34" charset="0"/>
              </a:rPr>
              <a:t>Demonstrating understanding of  the stated meaning of facts and ideas.</a:t>
            </a:r>
          </a:p>
          <a:p>
            <a:pPr fontAlgn="auto">
              <a:spcBef>
                <a:spcPts val="0"/>
              </a:spcBef>
              <a:spcAft>
                <a:spcPts val="0"/>
              </a:spcAft>
              <a:buFont typeface="Wingdings 2"/>
              <a:buChar char=""/>
              <a:defRPr/>
            </a:pPr>
            <a:endParaRPr lang="en-US" dirty="0"/>
          </a:p>
        </p:txBody>
      </p:sp>
      <p:sp>
        <p:nvSpPr>
          <p:cNvPr id="4" name="Rectangle 3"/>
          <p:cNvSpPr txBox="1">
            <a:spLocks noChangeArrowheads="1"/>
          </p:cNvSpPr>
          <p:nvPr/>
        </p:nvSpPr>
        <p:spPr>
          <a:xfrm>
            <a:off x="1676400" y="2667000"/>
            <a:ext cx="1524000" cy="1905000"/>
          </a:xfrm>
          <a:prstGeom prst="rect">
            <a:avLst/>
          </a:prstGeom>
        </p:spPr>
        <p:txBody>
          <a:bodyPr>
            <a:normAutofit fontScale="92500"/>
          </a:bodyPr>
          <a:lstStyle/>
          <a:p>
            <a:pPr marL="274320" indent="-274320" fontAlgn="auto">
              <a:spcBef>
                <a:spcPts val="600"/>
              </a:spcBef>
              <a:spcAft>
                <a:spcPts val="0"/>
              </a:spcAft>
              <a:buClr>
                <a:schemeClr val="tx2"/>
              </a:buClr>
              <a:buSzPct val="73000"/>
              <a:buFont typeface="Wingdings 2"/>
              <a:buChar char=""/>
              <a:defRPr/>
            </a:pPr>
            <a:r>
              <a:rPr lang="en-US" sz="2000" b="1" dirty="0">
                <a:latin typeface="Architect"/>
              </a:rPr>
              <a:t>Compare</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Describe</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Outline</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Organize</a:t>
            </a:r>
          </a:p>
          <a:p>
            <a:pPr marL="274320" indent="-274320" fontAlgn="auto">
              <a:spcBef>
                <a:spcPts val="600"/>
              </a:spcBef>
              <a:spcAft>
                <a:spcPts val="0"/>
              </a:spcAft>
              <a:buClr>
                <a:schemeClr val="tx2"/>
              </a:buClr>
              <a:buSzPct val="73000"/>
              <a:buFont typeface="Wingdings 2"/>
              <a:buChar char=""/>
              <a:defRPr/>
            </a:pPr>
            <a:r>
              <a:rPr lang="en-US" sz="2000" b="1" dirty="0">
                <a:latin typeface="Architect"/>
              </a:rPr>
              <a:t>Classify</a:t>
            </a:r>
          </a:p>
        </p:txBody>
      </p:sp>
      <p:sp>
        <p:nvSpPr>
          <p:cNvPr id="21509" name="Rectangle 4"/>
          <p:cNvSpPr>
            <a:spLocks noChangeArrowheads="1"/>
          </p:cNvSpPr>
          <p:nvPr/>
        </p:nvSpPr>
        <p:spPr bwMode="auto">
          <a:xfrm>
            <a:off x="4419600" y="2667000"/>
            <a:ext cx="1828800" cy="1905000"/>
          </a:xfrm>
          <a:prstGeom prst="rect">
            <a:avLst/>
          </a:prstGeom>
          <a:noFill/>
          <a:ln w="9525">
            <a:noFill/>
            <a:miter lim="800000"/>
            <a:headEnd/>
            <a:tailEnd/>
          </a:ln>
        </p:spPr>
        <p:txBody>
          <a:bodyPr/>
          <a:lstStyle/>
          <a:p>
            <a:pPr marL="342900" indent="-342900">
              <a:spcBef>
                <a:spcPct val="20000"/>
              </a:spcBef>
              <a:buSzPct val="80000"/>
              <a:buFontTx/>
              <a:buBlip>
                <a:blip r:embed="rId2"/>
              </a:buBlip>
            </a:pPr>
            <a:r>
              <a:rPr lang="en-US" sz="2000" b="1">
                <a:latin typeface="Architect"/>
              </a:rPr>
              <a:t>Explain</a:t>
            </a:r>
          </a:p>
          <a:p>
            <a:pPr marL="342900" indent="-342900">
              <a:spcBef>
                <a:spcPct val="20000"/>
              </a:spcBef>
              <a:buSzPct val="80000"/>
              <a:buFontTx/>
              <a:buBlip>
                <a:blip r:embed="rId2"/>
              </a:buBlip>
            </a:pPr>
            <a:r>
              <a:rPr lang="en-US" sz="2000" b="1">
                <a:latin typeface="Architect"/>
              </a:rPr>
              <a:t>Rephrase</a:t>
            </a:r>
          </a:p>
          <a:p>
            <a:pPr marL="342900" indent="-342900">
              <a:spcBef>
                <a:spcPct val="20000"/>
              </a:spcBef>
              <a:buSzPct val="80000"/>
              <a:buFontTx/>
              <a:buBlip>
                <a:blip r:embed="rId2"/>
              </a:buBlip>
            </a:pPr>
            <a:r>
              <a:rPr lang="en-US" sz="2000" b="1">
                <a:latin typeface="Architect"/>
              </a:rPr>
              <a:t>Show</a:t>
            </a:r>
          </a:p>
          <a:p>
            <a:pPr marL="342900" indent="-342900">
              <a:spcBef>
                <a:spcPct val="20000"/>
              </a:spcBef>
              <a:buSzPct val="80000"/>
              <a:buFontTx/>
              <a:buBlip>
                <a:blip r:embed="rId2"/>
              </a:buBlip>
            </a:pPr>
            <a:r>
              <a:rPr lang="en-US" sz="2000" b="1">
                <a:latin typeface="Architect"/>
              </a:rPr>
              <a:t>Relate</a:t>
            </a:r>
          </a:p>
          <a:p>
            <a:pPr marL="342900" indent="-342900">
              <a:spcBef>
                <a:spcPct val="20000"/>
              </a:spcBef>
              <a:buSzPct val="80000"/>
              <a:buFontTx/>
              <a:buBlip>
                <a:blip r:embed="rId2"/>
              </a:buBlip>
            </a:pPr>
            <a:r>
              <a:rPr lang="en-US" sz="2000" b="1">
                <a:latin typeface="Architect"/>
              </a:rPr>
              <a:t>Identify</a:t>
            </a:r>
          </a:p>
        </p:txBody>
      </p:sp>
      <p:sp>
        <p:nvSpPr>
          <p:cNvPr id="21510" name="TextBox 6"/>
          <p:cNvSpPr txBox="1">
            <a:spLocks noChangeArrowheads="1"/>
          </p:cNvSpPr>
          <p:nvPr/>
        </p:nvSpPr>
        <p:spPr bwMode="auto">
          <a:xfrm>
            <a:off x="381000" y="4876800"/>
            <a:ext cx="7467600" cy="369888"/>
          </a:xfrm>
          <a:prstGeom prst="rect">
            <a:avLst/>
          </a:prstGeom>
          <a:noFill/>
          <a:ln w="9525">
            <a:noFill/>
            <a:miter lim="800000"/>
            <a:headEnd/>
            <a:tailEnd/>
          </a:ln>
        </p:spPr>
        <p:txBody>
          <a:bodyPr>
            <a:spAutoFit/>
          </a:bodyPr>
          <a:lstStyle/>
          <a:p>
            <a:endParaRPr lang="en-US">
              <a:latin typeface="Rockwell" pitchFamily="18" charset="0"/>
            </a:endParaRPr>
          </a:p>
        </p:txBody>
      </p:sp>
      <p:sp>
        <p:nvSpPr>
          <p:cNvPr id="21511" name="TextBox 7"/>
          <p:cNvSpPr txBox="1">
            <a:spLocks noChangeArrowheads="1"/>
          </p:cNvSpPr>
          <p:nvPr/>
        </p:nvSpPr>
        <p:spPr bwMode="auto">
          <a:xfrm>
            <a:off x="685800" y="4876800"/>
            <a:ext cx="8458200" cy="1323975"/>
          </a:xfrm>
          <a:prstGeom prst="rect">
            <a:avLst/>
          </a:prstGeom>
          <a:noFill/>
          <a:ln w="9525">
            <a:noFill/>
            <a:miter lim="800000"/>
            <a:headEnd/>
            <a:tailEnd/>
          </a:ln>
        </p:spPr>
        <p:txBody>
          <a:bodyPr>
            <a:spAutoFit/>
          </a:bodyPr>
          <a:lstStyle/>
          <a:p>
            <a:r>
              <a:rPr lang="en-US" sz="1600">
                <a:latin typeface="Rockwell" pitchFamily="18" charset="0"/>
              </a:rPr>
              <a:t>Can you write in your own words...?	              Can you write a brief outline...?</a:t>
            </a:r>
            <a:br>
              <a:rPr lang="en-US" sz="1600">
                <a:latin typeface="Rockwell" pitchFamily="18" charset="0"/>
              </a:rPr>
            </a:br>
            <a:r>
              <a:rPr lang="en-US" sz="1600">
                <a:latin typeface="Rockwell" pitchFamily="18" charset="0"/>
              </a:rPr>
              <a:t>What  could of happened next...?  	              Who do you think...?</a:t>
            </a:r>
            <a:br>
              <a:rPr lang="en-US" sz="1600">
                <a:latin typeface="Rockwell" pitchFamily="18" charset="0"/>
              </a:rPr>
            </a:br>
            <a:r>
              <a:rPr lang="en-US" sz="1600">
                <a:latin typeface="Rockwell" pitchFamily="18" charset="0"/>
              </a:rPr>
              <a:t>What was the main idea...?		              Who was the key character...?</a:t>
            </a:r>
            <a:br>
              <a:rPr lang="en-US" sz="1600">
                <a:latin typeface="Rockwell" pitchFamily="18" charset="0"/>
              </a:rPr>
            </a:br>
            <a:r>
              <a:rPr lang="en-US" sz="1600">
                <a:latin typeface="Rockwell" pitchFamily="18" charset="0"/>
              </a:rPr>
              <a:t>Can you distinguish between...?	              What differences exist between...?</a:t>
            </a:r>
            <a:br>
              <a:rPr lang="en-US" sz="1600">
                <a:latin typeface="Rockwell" pitchFamily="18" charset="0"/>
              </a:rPr>
            </a:br>
            <a:r>
              <a:rPr lang="en-US" sz="1600">
                <a:latin typeface="Rockwell" pitchFamily="18" charset="0"/>
              </a:rPr>
              <a:t>Provide an example of what you mean...?           Can you provide a definition for...?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854</TotalTime>
  <Words>999</Words>
  <Application>Microsoft Office PowerPoint</Application>
  <PresentationFormat>On-screen Show (4:3)</PresentationFormat>
  <Paragraphs>195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Foundry</vt:lpstr>
      <vt:lpstr>HOTS Higher Order Thinking Skills</vt:lpstr>
      <vt:lpstr>Course Outline</vt:lpstr>
      <vt:lpstr>Why HOTS?</vt:lpstr>
      <vt:lpstr>Goals for Using Higher Order Questions</vt:lpstr>
      <vt:lpstr>Bloom’s Taxonomy</vt:lpstr>
      <vt:lpstr>New and Improved Bloom’s</vt:lpstr>
      <vt:lpstr>Bloom’s and the Gifted</vt:lpstr>
      <vt:lpstr>Knowledge Recall</vt:lpstr>
      <vt:lpstr>Comprehension  understand</vt:lpstr>
      <vt:lpstr>Application Put to use</vt:lpstr>
      <vt:lpstr>Analysis  Break down</vt:lpstr>
      <vt:lpstr>Synthesis  put together</vt:lpstr>
      <vt:lpstr>Evaluation   Judge</vt:lpstr>
      <vt:lpstr>Applying Bloom’s Taxonomy Using the story Goldilocks and the Three Bears</vt:lpstr>
      <vt:lpstr>Writing your questions….</vt:lpstr>
      <vt:lpstr>What can you use to make assist with questions?</vt:lpstr>
      <vt:lpstr>How To Write Effective Questions Resources</vt:lpstr>
      <vt:lpstr>Copyright</vt:lpstr>
      <vt:lpstr>Websites for pictures</vt:lpstr>
      <vt:lpstr>Slide 20</vt:lpstr>
      <vt:lpstr>Online Evaluation</vt:lpstr>
    </vt:vector>
  </TitlesOfParts>
  <Company>Erie 1 BOCES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Slam Dunk</dc:title>
  <dc:creator>Sean Christopher</dc:creator>
  <cp:lastModifiedBy>Sean Christopher</cp:lastModifiedBy>
  <cp:revision>99</cp:revision>
  <dcterms:created xsi:type="dcterms:W3CDTF">2008-09-18T14:35:36Z</dcterms:created>
  <dcterms:modified xsi:type="dcterms:W3CDTF">2010-11-03T16:46:33Z</dcterms:modified>
</cp:coreProperties>
</file>